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Default Extension="doc" ContentType="application/msword"/>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30"/>
  </p:notesMasterIdLst>
  <p:handoutMasterIdLst>
    <p:handoutMasterId r:id="rId31"/>
  </p:handoutMasterIdLst>
  <p:sldIdLst>
    <p:sldId id="256" r:id="rId2"/>
    <p:sldId id="257" r:id="rId3"/>
    <p:sldId id="258" r:id="rId4"/>
    <p:sldId id="259" r:id="rId5"/>
    <p:sldId id="260" r:id="rId6"/>
    <p:sldId id="261" r:id="rId7"/>
    <p:sldId id="262" r:id="rId8"/>
    <p:sldId id="263" r:id="rId9"/>
    <p:sldId id="265"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Lst>
  <p:sldSz cx="9144000" cy="6858000" type="screen4x3"/>
  <p:notesSz cx="6991350" cy="9282113"/>
  <p:defaultTextStyle>
    <a:defPPr>
      <a:defRPr lang="en-US"/>
    </a:defPPr>
    <a:lvl1pPr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1pPr>
    <a:lvl2pPr marL="4572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2pPr>
    <a:lvl3pPr marL="9144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3pPr>
    <a:lvl4pPr marL="13716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4pPr>
    <a:lvl5pPr marL="1828800" algn="ctr" rtl="0" fontAlgn="base">
      <a:spcBef>
        <a:spcPct val="20000"/>
      </a:spcBef>
      <a:spcAft>
        <a:spcPct val="0"/>
      </a:spcAft>
      <a:buClr>
        <a:srgbClr val="FF0000"/>
      </a:buClr>
      <a:buFont typeface="Arial" charset="0"/>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a:srgbClr val="FFFF00"/>
    <a:srgbClr val="FFCCFF"/>
    <a:srgbClr val="99CCCC"/>
    <a:srgbClr val="9999FF"/>
    <a:srgbClr val="009999"/>
    <a:srgbClr val="99CCFF"/>
    <a:srgbClr val="CC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24975" autoAdjust="0"/>
    <p:restoredTop sz="45915" autoAdjust="0"/>
  </p:normalViewPr>
  <p:slideViewPr>
    <p:cSldViewPr snapToGrid="0">
      <p:cViewPr>
        <p:scale>
          <a:sx n="66" d="100"/>
          <a:sy n="66" d="100"/>
        </p:scale>
        <p:origin x="-1686" y="-138"/>
      </p:cViewPr>
      <p:guideLst>
        <p:guide orient="horz" pos="576"/>
        <p:guide orient="horz" pos="1197"/>
        <p:guide pos="546"/>
        <p:guide pos="5136"/>
        <p:guide pos="628"/>
        <p:guide pos="902"/>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Lst>
  </p:outlineViewPr>
  <p:notesTextViewPr>
    <p:cViewPr>
      <p:scale>
        <a:sx n="100" d="100"/>
        <a:sy n="100" d="100"/>
      </p:scale>
      <p:origin x="0" y="0"/>
    </p:cViewPr>
  </p:notesTextViewPr>
  <p:sorterViewPr>
    <p:cViewPr>
      <p:scale>
        <a:sx n="100" d="100"/>
        <a:sy n="100" d="100"/>
      </p:scale>
      <p:origin x="0" y="5328"/>
    </p:cViewPr>
  </p:sorterViewPr>
  <p:notesViewPr>
    <p:cSldViewPr snapToGrid="0">
      <p:cViewPr>
        <p:scale>
          <a:sx n="75" d="100"/>
          <a:sy n="75" d="100"/>
        </p:scale>
        <p:origin x="-1188" y="1110"/>
      </p:cViewPr>
      <p:guideLst>
        <p:guide orient="horz" pos="2916"/>
        <p:guide orient="horz" pos="3318"/>
        <p:guide orient="horz" pos="294"/>
        <p:guide pos="432"/>
        <p:guide pos="528"/>
        <p:guide pos="656"/>
        <p:guide pos="37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7.xml"/><Relationship Id="rId18" Type="http://schemas.openxmlformats.org/officeDocument/2006/relationships/slide" Target="slides/slide25.xml"/><Relationship Id="rId3" Type="http://schemas.openxmlformats.org/officeDocument/2006/relationships/slide" Target="slides/slide3.xml"/><Relationship Id="rId21" Type="http://schemas.openxmlformats.org/officeDocument/2006/relationships/slide" Target="slides/slide28.xml"/><Relationship Id="rId7" Type="http://schemas.openxmlformats.org/officeDocument/2006/relationships/slide" Target="slides/slide8.xml"/><Relationship Id="rId12" Type="http://schemas.openxmlformats.org/officeDocument/2006/relationships/slide" Target="slides/slide14.xml"/><Relationship Id="rId17" Type="http://schemas.openxmlformats.org/officeDocument/2006/relationships/slide" Target="slides/slide24.xml"/><Relationship Id="rId2" Type="http://schemas.openxmlformats.org/officeDocument/2006/relationships/slide" Target="slides/slide2.xml"/><Relationship Id="rId16" Type="http://schemas.openxmlformats.org/officeDocument/2006/relationships/slide" Target="slides/slide23.xml"/><Relationship Id="rId20" Type="http://schemas.openxmlformats.org/officeDocument/2006/relationships/slide" Target="slides/slide27.xml"/><Relationship Id="rId1" Type="http://schemas.openxmlformats.org/officeDocument/2006/relationships/slide" Target="slides/slide1.xml"/><Relationship Id="rId6" Type="http://schemas.openxmlformats.org/officeDocument/2006/relationships/slide" Target="slides/slide7.xml"/><Relationship Id="rId11" Type="http://schemas.openxmlformats.org/officeDocument/2006/relationships/slide" Target="slides/slide13.xml"/><Relationship Id="rId5" Type="http://schemas.openxmlformats.org/officeDocument/2006/relationships/slide" Target="slides/slide6.xml"/><Relationship Id="rId15" Type="http://schemas.openxmlformats.org/officeDocument/2006/relationships/slide" Target="slides/slide20.xml"/><Relationship Id="rId10" Type="http://schemas.openxmlformats.org/officeDocument/2006/relationships/slide" Target="slides/slide12.xml"/><Relationship Id="rId19" Type="http://schemas.openxmlformats.org/officeDocument/2006/relationships/slide" Target="slides/slide26.xml"/><Relationship Id="rId4" Type="http://schemas.openxmlformats.org/officeDocument/2006/relationships/slide" Target="slides/slide4.xml"/><Relationship Id="rId9" Type="http://schemas.openxmlformats.org/officeDocument/2006/relationships/slide" Target="slides/slide10.xml"/><Relationship Id="rId14"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5" name="Rectangle 3"/>
          <p:cNvSpPr>
            <a:spLocks noGrp="1" noChangeArrowheads="1"/>
          </p:cNvSpPr>
          <p:nvPr>
            <p:ph type="dt" sz="quarter"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a:spcBef>
                <a:spcPct val="0"/>
              </a:spcBef>
              <a:buClr>
                <a:srgbClr val="000000"/>
              </a:buClr>
              <a:defRPr sz="1200"/>
            </a:lvl1pPr>
          </a:lstStyle>
          <a:p>
            <a:endParaRPr lang="en-US"/>
          </a:p>
        </p:txBody>
      </p:sp>
      <p:sp>
        <p:nvSpPr>
          <p:cNvPr id="115716" name="Rectangle 4"/>
          <p:cNvSpPr>
            <a:spLocks noGrp="1" noChangeArrowheads="1"/>
          </p:cNvSpPr>
          <p:nvPr>
            <p:ph type="ftr" sz="quarter" idx="2"/>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l" defTabSz="930275">
              <a:spcBef>
                <a:spcPct val="0"/>
              </a:spcBef>
              <a:buClr>
                <a:srgbClr val="000000"/>
              </a:buClr>
              <a:defRPr sz="1200"/>
            </a:lvl1pPr>
          </a:lstStyle>
          <a:p>
            <a:endParaRPr lang="en-US"/>
          </a:p>
        </p:txBody>
      </p:sp>
      <p:sp>
        <p:nvSpPr>
          <p:cNvPr id="115717" name="Rectangle 5"/>
          <p:cNvSpPr>
            <a:spLocks noGrp="1" noChangeArrowheads="1"/>
          </p:cNvSpPr>
          <p:nvPr>
            <p:ph type="sldNum" sz="quarter" idx="3"/>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a:spcBef>
                <a:spcPct val="0"/>
              </a:spcBef>
              <a:buClr>
                <a:srgbClr val="000000"/>
              </a:buClr>
              <a:defRPr sz="1200"/>
            </a:lvl1pPr>
          </a:lstStyle>
          <a:p>
            <a:fld id="{F28659E1-6804-4891-84DE-6081B22BA2FD}"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Slide_Image_Placeholder"/>
          <p:cNvSpPr>
            <a:spLocks noChangeArrowheads="1" noTextEdit="1"/>
          </p:cNvSpPr>
          <p:nvPr>
            <p:ph type="sldImg" idx="2"/>
          </p:nvPr>
        </p:nvSpPr>
        <p:spPr bwMode="auto">
          <a:xfrm>
            <a:off x="477838" y="463550"/>
            <a:ext cx="6035675" cy="4525963"/>
          </a:xfrm>
          <a:prstGeom prst="rect">
            <a:avLst/>
          </a:prstGeom>
          <a:noFill/>
          <a:ln w="9525">
            <a:solidFill>
              <a:srgbClr val="000000"/>
            </a:solidFill>
            <a:miter lim="800000"/>
            <a:headEnd/>
            <a:tailEnd/>
          </a:ln>
          <a:effectLst/>
        </p:spPr>
      </p:sp>
      <p:sp>
        <p:nvSpPr>
          <p:cNvPr id="4101" name="Notes_TextBox_Placeholder"/>
          <p:cNvSpPr>
            <a:spLocks noGrp="1" noChangeArrowheads="1"/>
          </p:cNvSpPr>
          <p:nvPr>
            <p:ph type="body" sz="quarter" idx="3"/>
          </p:nvPr>
        </p:nvSpPr>
        <p:spPr bwMode="auto">
          <a:xfrm>
            <a:off x="582613" y="5221288"/>
            <a:ext cx="5826125" cy="3467100"/>
          </a:xfrm>
          <a:prstGeom prst="rect">
            <a:avLst/>
          </a:prstGeom>
          <a:noFill/>
          <a:ln w="9525">
            <a:noFill/>
            <a:miter lim="800000"/>
            <a:headEnd/>
            <a:tailEnd/>
          </a:ln>
          <a:effectLst/>
        </p:spPr>
        <p:txBody>
          <a:bodyPr vert="horz" wrap="square" lIns="12915" tIns="12915" rIns="12915" bIns="1291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5" name="Notes_Footer"/>
          <p:cNvSpPr>
            <a:spLocks noChangeArrowheads="1"/>
          </p:cNvSpPr>
          <p:nvPr/>
        </p:nvSpPr>
        <p:spPr bwMode="gray">
          <a:xfrm>
            <a:off x="647700" y="8894763"/>
            <a:ext cx="5838825" cy="180975"/>
          </a:xfrm>
          <a:prstGeom prst="rect">
            <a:avLst/>
          </a:prstGeom>
          <a:solidFill>
            <a:srgbClr val="FFFFFF"/>
          </a:solidFill>
          <a:ln w="9525">
            <a:solidFill>
              <a:srgbClr val="FFFFFF"/>
            </a:solidFill>
            <a:miter lim="800000"/>
            <a:headEnd/>
            <a:tailEnd/>
          </a:ln>
          <a:effectLst/>
        </p:spPr>
        <p:txBody>
          <a:bodyPr wrap="none" lIns="92985" tIns="46493" rIns="92985" bIns="46493" anchor="ctr"/>
          <a:lstStyle/>
          <a:p>
            <a:pPr defTabSz="930275">
              <a:spcBef>
                <a:spcPct val="0"/>
              </a:spcBef>
              <a:buClrTx/>
              <a:buFontTx/>
              <a:buNone/>
            </a:pPr>
            <a:r>
              <a:rPr lang="en-US" sz="1100">
                <a:solidFill>
                  <a:srgbClr val="000000"/>
                </a:solidFill>
                <a:cs typeface="Arial" charset="0"/>
              </a:rPr>
              <a:t>Oracle Database 10</a:t>
            </a:r>
            <a:r>
              <a:rPr lang="en-US" sz="1100" i="1">
                <a:solidFill>
                  <a:srgbClr val="000000"/>
                </a:solidFill>
                <a:cs typeface="Arial" charset="0"/>
              </a:rPr>
              <a:t>g</a:t>
            </a:r>
            <a:r>
              <a:rPr lang="en-US" sz="1100">
                <a:solidFill>
                  <a:srgbClr val="000000"/>
                </a:solidFill>
                <a:cs typeface="Arial" charset="0"/>
              </a:rPr>
              <a:t>: SQL Fundamentals I  </a:t>
            </a:r>
            <a:r>
              <a:rPr lang="en-US" sz="1100"/>
              <a:t> 4-</a:t>
            </a:r>
            <a:fld id="{808A0203-6444-4ED4-8C5F-5350453BA9DC}" type="slidenum">
              <a:rPr lang="en-US" sz="1100"/>
              <a:pPr defTabSz="930275">
                <a:spcBef>
                  <a:spcPct val="0"/>
                </a:spcBef>
                <a:buClrTx/>
                <a:buFontTx/>
                <a:buNone/>
              </a:pPr>
              <a:t>‹#›</a:t>
            </a:fld>
            <a:endParaRPr lang="en-US" sz="1100"/>
          </a:p>
        </p:txBody>
      </p:sp>
    </p:spTree>
  </p:cSld>
  <p:clrMap bg1="lt1" tx1="dk1" bg2="lt2" tx2="dk2" accent1="accent1" accent2="accent2" accent3="accent3" accent4="accent4" accent5="accent5" accent6="accent6" hlink="hlink" folHlink="folHlink"/>
  <p:notesStyle>
    <a:lvl1pPr algn="l" defTabSz="457200" rtl="0" fontAlgn="base">
      <a:spcBef>
        <a:spcPct val="50000"/>
      </a:spcBef>
      <a:spcAft>
        <a:spcPct val="0"/>
      </a:spcAft>
      <a:buSzPct val="100000"/>
      <a:buFont typeface="Arial" charset="0"/>
      <a:defRPr sz="1200" b="1" kern="1200">
        <a:solidFill>
          <a:schemeClr val="tx1"/>
        </a:solidFill>
        <a:latin typeface="Arial" charset="0"/>
        <a:ea typeface="+mn-ea"/>
        <a:cs typeface="+mn-cs"/>
      </a:defRPr>
    </a:lvl1pPr>
    <a:lvl2pPr marL="114300" algn="l" defTabSz="457200" rtl="0" fontAlgn="base">
      <a:spcBef>
        <a:spcPct val="25000"/>
      </a:spcBef>
      <a:spcAft>
        <a:spcPct val="0"/>
      </a:spcAft>
      <a:buSzPct val="100000"/>
      <a:buFont typeface="Times New Roman" pitchFamily="18" charset="0"/>
      <a:defRPr sz="1200" kern="1200">
        <a:solidFill>
          <a:srgbClr val="000000"/>
        </a:solidFill>
        <a:latin typeface="Times New Roman" pitchFamily="18" charset="0"/>
        <a:ea typeface="+mn-ea"/>
        <a:cs typeface="+mn-cs"/>
      </a:defRPr>
    </a:lvl2pPr>
    <a:lvl3pPr marL="457200" indent="-228600" algn="l" defTabSz="457200" rtl="0" fontAlgn="base">
      <a:spcBef>
        <a:spcPct val="0"/>
      </a:spcBef>
      <a:spcAft>
        <a:spcPct val="0"/>
      </a:spcAft>
      <a:buSzPct val="100000"/>
      <a:buChar char="•"/>
      <a:defRPr sz="1200" kern="1200">
        <a:solidFill>
          <a:srgbClr val="000000"/>
        </a:solidFill>
        <a:latin typeface="Times New Roman" pitchFamily="18" charset="0"/>
        <a:ea typeface="+mn-ea"/>
        <a:cs typeface="+mn-cs"/>
      </a:defRPr>
    </a:lvl3pPr>
    <a:lvl4pPr marL="800100" indent="-228600" algn="l" defTabSz="457200" rtl="0" fontAlgn="base">
      <a:spcBef>
        <a:spcPct val="0"/>
      </a:spcBef>
      <a:spcAft>
        <a:spcPct val="0"/>
      </a:spcAft>
      <a:buSzPct val="100000"/>
      <a:buFont typeface="Times New Roman" pitchFamily="18" charset="0"/>
      <a:buChar char="-"/>
      <a:defRPr sz="1200" kern="1200">
        <a:solidFill>
          <a:srgbClr val="000000"/>
        </a:solidFill>
        <a:latin typeface="Times New Roman" pitchFamily="18" charset="0"/>
        <a:ea typeface="+mn-ea"/>
        <a:cs typeface="+mn-cs"/>
      </a:defRPr>
    </a:lvl4pPr>
    <a:lvl5pPr marL="914400" algn="l" defTabSz="457200" rtl="0" fontAlgn="base">
      <a:spcBef>
        <a:spcPct val="0"/>
      </a:spcBef>
      <a:spcAft>
        <a:spcPct val="0"/>
      </a:spcAft>
      <a:buSzPct val="100000"/>
      <a:buFont typeface="Courier New" pitchFamily="49" charset="0"/>
      <a:defRPr sz="1100" kern="1200">
        <a:solidFill>
          <a:srgbClr val="000000"/>
        </a:solidFill>
        <a:latin typeface="Courier New" pitchFamily="49"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image" Target="../media/image20.png"/></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image" Target="../media/image29.png"/></Relationships>
</file>

<file path=ppt/notesSlides/_rels/note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image" Target="../media/image40.png"/></Relationships>
</file>

<file path=ppt/notesSlides/_rels/note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 Target="../slides/slide27.xml"/><Relationship Id="rId1" Type="http://schemas.openxmlformats.org/officeDocument/2006/relationships/notesMaster" Target="../notesMasters/notesMaster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notesSlides/_rels/note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image" Target="../media/image46.png"/></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4548" name="Rectangle 4"/>
          <p:cNvSpPr>
            <a:spLocks noChangeArrowheads="1" noTextEdit="1"/>
          </p:cNvSpPr>
          <p:nvPr>
            <p:ph type="sldImg"/>
          </p:nvPr>
        </p:nvSpPr>
        <p:spPr>
          <a:ln/>
        </p:spPr>
      </p:sp>
      <p:sp>
        <p:nvSpPr>
          <p:cNvPr id="364549" name="Rectangle 5"/>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8" name="Rectangle 4"/>
          <p:cNvSpPr>
            <a:spLocks noChangeArrowheads="1" noTextEdit="1"/>
          </p:cNvSpPr>
          <p:nvPr>
            <p:ph type="sldImg"/>
          </p:nvPr>
        </p:nvSpPr>
        <p:spPr>
          <a:ln/>
        </p:spPr>
      </p:sp>
      <p:sp>
        <p:nvSpPr>
          <p:cNvPr id="385029" name="Rectangle 5"/>
          <p:cNvSpPr>
            <a:spLocks noGrp="1" noChangeArrowheads="1"/>
          </p:cNvSpPr>
          <p:nvPr>
            <p:ph type="body" idx="1"/>
          </p:nvPr>
        </p:nvSpPr>
        <p:spPr/>
        <p:txBody>
          <a:bodyPr/>
          <a:lstStyle/>
          <a:p>
            <a:r>
              <a:rPr lang="en-US"/>
              <a:t>Group Functions and Null Values </a:t>
            </a:r>
          </a:p>
          <a:p>
            <a:pPr lvl="1"/>
            <a:r>
              <a:rPr lang="en-US">
                <a:solidFill>
                  <a:schemeClr val="tx1"/>
                </a:solidFill>
              </a:rPr>
              <a:t>All group functions ignore null values in the column. </a:t>
            </a:r>
          </a:p>
          <a:p>
            <a:pPr lvl="1"/>
            <a:r>
              <a:rPr lang="en-US">
                <a:solidFill>
                  <a:schemeClr val="tx1"/>
                </a:solidFill>
              </a:rPr>
              <a:t>The </a:t>
            </a:r>
            <a:r>
              <a:rPr lang="en-US">
                <a:solidFill>
                  <a:schemeClr val="tx1"/>
                </a:solidFill>
                <a:latin typeface="Courier New" pitchFamily="49" charset="0"/>
              </a:rPr>
              <a:t>NVL</a:t>
            </a:r>
            <a:r>
              <a:rPr lang="en-US">
                <a:solidFill>
                  <a:schemeClr val="tx1"/>
                </a:solidFill>
              </a:rPr>
              <a:t> function forces group functions to include null values. </a:t>
            </a:r>
          </a:p>
          <a:p>
            <a:pPr lvl="1"/>
            <a:r>
              <a:rPr lang="en-US" b="1">
                <a:solidFill>
                  <a:schemeClr val="tx1"/>
                </a:solidFill>
              </a:rPr>
              <a:t>Examples</a:t>
            </a:r>
          </a:p>
          <a:p>
            <a:pPr lvl="2">
              <a:buFontTx/>
              <a:buAutoNum type="arabicPeriod"/>
            </a:pPr>
            <a:r>
              <a:rPr lang="en-US">
                <a:solidFill>
                  <a:schemeClr val="tx1"/>
                </a:solidFill>
              </a:rPr>
              <a:t>The average is calculated based on </a:t>
            </a:r>
            <a:r>
              <a:rPr lang="en-US" i="1">
                <a:solidFill>
                  <a:schemeClr val="tx1"/>
                </a:solidFill>
              </a:rPr>
              <a:t>only</a:t>
            </a:r>
            <a:r>
              <a:rPr lang="en-US">
                <a:solidFill>
                  <a:schemeClr val="tx1"/>
                </a:solidFill>
              </a:rPr>
              <a:t> those rows in the table where a valid value is stored in the </a:t>
            </a:r>
            <a:r>
              <a:rPr lang="en-US">
                <a:solidFill>
                  <a:schemeClr val="tx1"/>
                </a:solidFill>
                <a:latin typeface="Courier New" pitchFamily="49" charset="0"/>
              </a:rPr>
              <a:t>COMMISSION_PCT</a:t>
            </a:r>
            <a:r>
              <a:rPr lang="en-US">
                <a:solidFill>
                  <a:schemeClr val="tx1"/>
                </a:solidFill>
              </a:rPr>
              <a:t> column. The average is calculated as the total commission that is paid to all employees divided by the number of employees receiving a commission (four).</a:t>
            </a:r>
          </a:p>
          <a:p>
            <a:pPr lvl="2">
              <a:buFontTx/>
              <a:buAutoNum type="arabicPeriod"/>
            </a:pPr>
            <a:r>
              <a:rPr lang="en-US">
                <a:solidFill>
                  <a:schemeClr val="tx1"/>
                </a:solidFill>
              </a:rPr>
              <a:t>The average is calculated based on </a:t>
            </a:r>
            <a:r>
              <a:rPr lang="en-US" i="1">
                <a:solidFill>
                  <a:schemeClr val="tx1"/>
                </a:solidFill>
              </a:rPr>
              <a:t>all</a:t>
            </a:r>
            <a:r>
              <a:rPr lang="en-US">
                <a:solidFill>
                  <a:schemeClr val="tx1"/>
                </a:solidFill>
              </a:rPr>
              <a:t> rows in the table, regardless of whether null values are stored in the </a:t>
            </a:r>
            <a:r>
              <a:rPr lang="en-US">
                <a:solidFill>
                  <a:schemeClr val="tx1"/>
                </a:solidFill>
                <a:latin typeface="Courier New" pitchFamily="49" charset="0"/>
              </a:rPr>
              <a:t>COMMISSION_PCT</a:t>
            </a:r>
            <a:r>
              <a:rPr lang="en-US">
                <a:solidFill>
                  <a:schemeClr val="tx1"/>
                </a:solidFill>
              </a:rPr>
              <a:t> column. The average is calculated as the total commission that is paid to all employees divided by the total number of employees in the company (20).</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389123"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389126" name="Rectangle 6"/>
          <p:cNvSpPr>
            <a:spLocks noChangeArrowheads="1" noTextEdit="1"/>
          </p:cNvSpPr>
          <p:nvPr>
            <p:ph type="sldImg"/>
          </p:nvPr>
        </p:nvSpPr>
        <p:spPr>
          <a:ln/>
        </p:spPr>
      </p:sp>
      <p:sp>
        <p:nvSpPr>
          <p:cNvPr id="389127" name="Rectangle 7"/>
          <p:cNvSpPr>
            <a:spLocks noGrp="1" noChangeArrowheads="1"/>
          </p:cNvSpPr>
          <p:nvPr>
            <p:ph type="body" idx="1"/>
          </p:nvPr>
        </p:nvSpPr>
        <p:spPr/>
        <p:txBody>
          <a:bodyPr/>
          <a:lstStyle/>
          <a:p>
            <a:r>
              <a:rPr lang="en-US"/>
              <a:t>Creating Groups of Data</a:t>
            </a:r>
          </a:p>
          <a:p>
            <a:pPr lvl="1"/>
            <a:r>
              <a:rPr lang="en-US">
                <a:solidFill>
                  <a:schemeClr val="tx1"/>
                </a:solidFill>
              </a:rPr>
              <a:t>Until this point in our discussion, all group functions have treated the table as one large group of information. </a:t>
            </a:r>
          </a:p>
          <a:p>
            <a:pPr lvl="1"/>
            <a:r>
              <a:rPr lang="en-US">
                <a:solidFill>
                  <a:schemeClr val="tx1"/>
                </a:solidFill>
              </a:rPr>
              <a:t>At times, however, you need to divide the table of information into smaller groups. This can be done by using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2"/>
          <p:cNvSpPr>
            <a:spLocks noChangeArrowheads="1"/>
          </p:cNvSpPr>
          <p:nvPr/>
        </p:nvSpPr>
        <p:spPr bwMode="auto">
          <a:xfrm>
            <a:off x="3957638" y="0"/>
            <a:ext cx="3033712" cy="465138"/>
          </a:xfrm>
          <a:prstGeom prst="rect">
            <a:avLst/>
          </a:prstGeom>
          <a:noFill/>
          <a:ln w="9525">
            <a:noFill/>
            <a:miter lim="800000"/>
            <a:headEnd/>
            <a:tailEnd/>
          </a:ln>
          <a:effectLst/>
        </p:spPr>
        <p:txBody>
          <a:bodyPr wrap="none" anchor="ctr"/>
          <a:lstStyle/>
          <a:p>
            <a:endParaRPr lang="en-US"/>
          </a:p>
        </p:txBody>
      </p:sp>
      <p:sp>
        <p:nvSpPr>
          <p:cNvPr id="391171" name="Rectangle 3"/>
          <p:cNvSpPr>
            <a:spLocks noChangeArrowheads="1"/>
          </p:cNvSpPr>
          <p:nvPr/>
        </p:nvSpPr>
        <p:spPr bwMode="auto">
          <a:xfrm>
            <a:off x="-1588" y="0"/>
            <a:ext cx="3030538" cy="465138"/>
          </a:xfrm>
          <a:prstGeom prst="rect">
            <a:avLst/>
          </a:prstGeom>
          <a:noFill/>
          <a:ln w="9525">
            <a:noFill/>
            <a:miter lim="800000"/>
            <a:headEnd/>
            <a:tailEnd/>
          </a:ln>
          <a:effectLst/>
        </p:spPr>
        <p:txBody>
          <a:bodyPr wrap="none" anchor="ctr"/>
          <a:lstStyle/>
          <a:p>
            <a:endParaRPr lang="en-US"/>
          </a:p>
        </p:txBody>
      </p:sp>
      <p:sp>
        <p:nvSpPr>
          <p:cNvPr id="391174" name="Rectangle 6"/>
          <p:cNvSpPr>
            <a:spLocks noChangeArrowheads="1" noTextEdit="1"/>
          </p:cNvSpPr>
          <p:nvPr>
            <p:ph type="sldImg"/>
          </p:nvPr>
        </p:nvSpPr>
        <p:spPr>
          <a:ln/>
        </p:spPr>
      </p:sp>
      <p:sp>
        <p:nvSpPr>
          <p:cNvPr id="391175" name="Rectangle 7"/>
          <p:cNvSpPr>
            <a:spLocks noGrp="1" noChangeArrowheads="1"/>
          </p:cNvSpPr>
          <p:nvPr>
            <p:ph type="body" idx="1"/>
          </p:nvPr>
        </p:nvSpPr>
        <p:spPr/>
        <p:txBody>
          <a:bodyPr/>
          <a:lstStyle/>
          <a:p>
            <a:r>
              <a:rPr lang="en-US">
                <a:latin typeface="Courier New" pitchFamily="49" charset="0"/>
              </a:rPr>
              <a:t>GROUP</a:t>
            </a:r>
            <a:r>
              <a:rPr lang="en-US">
                <a:latin typeface="Times New Roman" pitchFamily="18" charset="0"/>
              </a:rPr>
              <a:t> </a:t>
            </a:r>
            <a:r>
              <a:rPr lang="en-US">
                <a:latin typeface="Courier New" pitchFamily="49" charset="0"/>
              </a:rPr>
              <a:t>BY</a:t>
            </a:r>
            <a:r>
              <a:rPr lang="en-US"/>
              <a:t> Clause</a:t>
            </a:r>
          </a:p>
          <a:p>
            <a:pPr lvl="1"/>
            <a:r>
              <a:rPr lang="en-US">
                <a:solidFill>
                  <a:schemeClr val="tx1"/>
                </a:solidFill>
              </a:rPr>
              <a:t>You can use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to divide the rows in a table into groups. You can then use the group functions to return summary information for each group. </a:t>
            </a:r>
          </a:p>
          <a:p>
            <a:pPr lvl="1"/>
            <a:r>
              <a:rPr lang="en-US">
                <a:solidFill>
                  <a:schemeClr val="tx1"/>
                </a:solidFill>
              </a:rPr>
              <a:t>In the syntax:</a:t>
            </a:r>
          </a:p>
          <a:p>
            <a:pPr lvl="2">
              <a:buFontTx/>
              <a:buNone/>
            </a:pPr>
            <a:r>
              <a:rPr lang="en-US" i="1">
                <a:solidFill>
                  <a:schemeClr val="tx1"/>
                </a:solidFill>
                <a:latin typeface="Courier New" pitchFamily="49" charset="0"/>
              </a:rPr>
              <a:t>group_by_expression 	</a:t>
            </a:r>
            <a:r>
              <a:rPr lang="en-US">
                <a:solidFill>
                  <a:schemeClr val="tx1"/>
                </a:solidFill>
              </a:rPr>
              <a:t>specifies columns whose values determine the basis for</a:t>
            </a:r>
            <a:br>
              <a:rPr lang="en-US">
                <a:solidFill>
                  <a:schemeClr val="tx1"/>
                </a:solidFill>
              </a:rPr>
            </a:br>
            <a:r>
              <a:rPr lang="en-US">
                <a:solidFill>
                  <a:schemeClr val="tx1"/>
                </a:solidFill>
              </a:rPr>
              <a:t>				grouping rows</a:t>
            </a:r>
          </a:p>
          <a:p>
            <a:pPr lvl="1"/>
            <a:r>
              <a:rPr lang="en-US" b="1">
                <a:solidFill>
                  <a:schemeClr val="tx1"/>
                </a:solidFill>
              </a:rPr>
              <a:t>Guidelines</a:t>
            </a:r>
          </a:p>
          <a:p>
            <a:pPr lvl="2"/>
            <a:r>
              <a:rPr lang="en-US">
                <a:solidFill>
                  <a:schemeClr val="tx1"/>
                </a:solidFill>
              </a:rPr>
              <a:t>If you include a group function in a </a:t>
            </a:r>
            <a:r>
              <a:rPr lang="en-US">
                <a:solidFill>
                  <a:schemeClr val="tx1"/>
                </a:solidFill>
                <a:latin typeface="Courier New" pitchFamily="49" charset="0"/>
              </a:rPr>
              <a:t>SELECT</a:t>
            </a:r>
            <a:r>
              <a:rPr lang="en-US">
                <a:solidFill>
                  <a:schemeClr val="tx1"/>
                </a:solidFill>
              </a:rPr>
              <a:t> clause, you cannot select individual results as well, </a:t>
            </a:r>
            <a:r>
              <a:rPr lang="en-US" i="1">
                <a:solidFill>
                  <a:schemeClr val="tx1"/>
                </a:solidFill>
              </a:rPr>
              <a:t>unless</a:t>
            </a:r>
            <a:r>
              <a:rPr lang="en-US">
                <a:solidFill>
                  <a:schemeClr val="tx1"/>
                </a:solidFill>
              </a:rPr>
              <a:t> the individual column appears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You receive an error message if you fail to include the column list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a:t>
            </a:r>
          </a:p>
          <a:p>
            <a:pPr lvl="2"/>
            <a:r>
              <a:rPr lang="en-US">
                <a:solidFill>
                  <a:schemeClr val="tx1"/>
                </a:solidFill>
              </a:rPr>
              <a:t>Using a </a:t>
            </a:r>
            <a:r>
              <a:rPr lang="en-US">
                <a:solidFill>
                  <a:schemeClr val="tx1"/>
                </a:solidFill>
                <a:latin typeface="Courier New" pitchFamily="49" charset="0"/>
              </a:rPr>
              <a:t>WHERE</a:t>
            </a:r>
            <a:r>
              <a:rPr lang="en-US">
                <a:solidFill>
                  <a:schemeClr val="tx1"/>
                </a:solidFill>
              </a:rPr>
              <a:t> clause, you can exclude rows before dividing them into groups.</a:t>
            </a:r>
          </a:p>
          <a:p>
            <a:pPr lvl="2"/>
            <a:r>
              <a:rPr lang="en-US">
                <a:solidFill>
                  <a:schemeClr val="tx1"/>
                </a:solidFill>
              </a:rPr>
              <a:t>You must include the </a:t>
            </a:r>
            <a:r>
              <a:rPr lang="en-US" i="1">
                <a:solidFill>
                  <a:schemeClr val="tx1"/>
                </a:solidFill>
              </a:rPr>
              <a:t>columns</a:t>
            </a:r>
            <a:r>
              <a:rPr lang="en-US">
                <a:solidFill>
                  <a:schemeClr val="tx1"/>
                </a:solidFill>
              </a:rPr>
              <a:t>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a:t>
            </a:r>
          </a:p>
          <a:p>
            <a:pPr lvl="2"/>
            <a:r>
              <a:rPr lang="en-US">
                <a:solidFill>
                  <a:schemeClr val="tx1"/>
                </a:solidFill>
              </a:rPr>
              <a:t>You cannot use a column alias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393219"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393222" name="Rectangle 6"/>
          <p:cNvSpPr>
            <a:spLocks noChangeArrowheads="1" noTextEdit="1"/>
          </p:cNvSpPr>
          <p:nvPr>
            <p:ph type="sldImg"/>
          </p:nvPr>
        </p:nvSpPr>
        <p:spPr>
          <a:ln/>
        </p:spPr>
      </p:sp>
      <p:sp>
        <p:nvSpPr>
          <p:cNvPr id="393223" name="Rectangle 7"/>
          <p:cNvSpPr>
            <a:spLocks noGrp="1" noChangeArrowheads="1"/>
          </p:cNvSpPr>
          <p:nvPr>
            <p:ph type="body" idx="1"/>
          </p:nvPr>
        </p:nvSpPr>
        <p:spPr/>
        <p:txBody>
          <a:bodyPr/>
          <a:lstStyle/>
          <a:p>
            <a:r>
              <a:rPr lang="en-US"/>
              <a:t>Using the </a:t>
            </a:r>
            <a:r>
              <a:rPr lang="en-US">
                <a:latin typeface="Courier New" pitchFamily="49" charset="0"/>
              </a:rPr>
              <a:t>GROUP</a:t>
            </a:r>
            <a:r>
              <a:rPr lang="en-US">
                <a:latin typeface="Times New Roman" pitchFamily="18" charset="0"/>
              </a:rPr>
              <a:t> </a:t>
            </a:r>
            <a:r>
              <a:rPr lang="en-US">
                <a:latin typeface="Courier New" pitchFamily="49" charset="0"/>
              </a:rPr>
              <a:t>BY</a:t>
            </a:r>
            <a:r>
              <a:rPr lang="en-US"/>
              <a:t> Clause</a:t>
            </a:r>
          </a:p>
          <a:p>
            <a:pPr lvl="1">
              <a:lnSpc>
                <a:spcPct val="95000"/>
              </a:lnSpc>
            </a:pPr>
            <a:r>
              <a:rPr lang="en-US">
                <a:solidFill>
                  <a:schemeClr val="tx1"/>
                </a:solidFill>
              </a:rPr>
              <a:t>When using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make sure that all columns in the </a:t>
            </a:r>
            <a:r>
              <a:rPr lang="en-US">
                <a:solidFill>
                  <a:schemeClr val="tx1"/>
                </a:solidFill>
                <a:latin typeface="Courier New" pitchFamily="49" charset="0"/>
              </a:rPr>
              <a:t>SELECT</a:t>
            </a:r>
            <a:r>
              <a:rPr lang="en-US">
                <a:solidFill>
                  <a:schemeClr val="tx1"/>
                </a:solidFill>
              </a:rPr>
              <a:t> list that are not group functions are included in the </a:t>
            </a:r>
            <a:r>
              <a:rPr lang="en-US">
                <a:solidFill>
                  <a:schemeClr val="tx1"/>
                </a:solidFill>
                <a:latin typeface="Courier New" pitchFamily="49" charset="0"/>
              </a:rPr>
              <a:t>GROUP BY</a:t>
            </a:r>
            <a:r>
              <a:rPr lang="en-US">
                <a:solidFill>
                  <a:schemeClr val="tx1"/>
                </a:solidFill>
              </a:rPr>
              <a:t> clause. The example in the slide displays the department number and the average salary for each department. Here is how this </a:t>
            </a:r>
            <a:r>
              <a:rPr lang="en-US">
                <a:solidFill>
                  <a:schemeClr val="tx1"/>
                </a:solidFill>
                <a:latin typeface="Courier New" pitchFamily="49" charset="0"/>
              </a:rPr>
              <a:t>SELECT</a:t>
            </a:r>
            <a:r>
              <a:rPr lang="en-US">
                <a:solidFill>
                  <a:schemeClr val="tx1"/>
                </a:solidFill>
              </a:rPr>
              <a:t> statement, containing a </a:t>
            </a:r>
            <a:r>
              <a:rPr lang="en-US">
                <a:solidFill>
                  <a:schemeClr val="tx1"/>
                </a:solidFill>
                <a:latin typeface="Courier New" pitchFamily="49" charset="0"/>
              </a:rPr>
              <a:t>GROUP BY</a:t>
            </a:r>
            <a:r>
              <a:rPr lang="en-US">
                <a:solidFill>
                  <a:schemeClr val="tx1"/>
                </a:solidFill>
              </a:rPr>
              <a:t> clause, is evaluated:</a:t>
            </a:r>
          </a:p>
          <a:p>
            <a:pPr lvl="2">
              <a:lnSpc>
                <a:spcPct val="95000"/>
              </a:lnSpc>
            </a:pPr>
            <a:r>
              <a:rPr lang="en-US">
                <a:solidFill>
                  <a:schemeClr val="tx1"/>
                </a:solidFill>
              </a:rPr>
              <a:t>The </a:t>
            </a:r>
            <a:r>
              <a:rPr lang="en-US">
                <a:solidFill>
                  <a:schemeClr val="tx1"/>
                </a:solidFill>
                <a:latin typeface="Courier New" pitchFamily="49" charset="0"/>
              </a:rPr>
              <a:t>SELECT</a:t>
            </a:r>
            <a:r>
              <a:rPr lang="en-US">
                <a:solidFill>
                  <a:schemeClr val="tx1"/>
                </a:solidFill>
              </a:rPr>
              <a:t> clause specifies the columns to be retrieved, as follows:</a:t>
            </a:r>
          </a:p>
          <a:p>
            <a:pPr lvl="3">
              <a:lnSpc>
                <a:spcPct val="95000"/>
              </a:lnSpc>
            </a:pPr>
            <a:r>
              <a:rPr lang="en-US">
                <a:solidFill>
                  <a:schemeClr val="tx1"/>
                </a:solidFill>
              </a:rPr>
              <a:t>Department number column in the </a:t>
            </a:r>
            <a:r>
              <a:rPr lang="en-US">
                <a:solidFill>
                  <a:schemeClr val="tx1"/>
                </a:solidFill>
                <a:latin typeface="Courier New" pitchFamily="49" charset="0"/>
              </a:rPr>
              <a:t>EMPLOYEES</a:t>
            </a:r>
            <a:r>
              <a:rPr lang="en-US">
                <a:solidFill>
                  <a:schemeClr val="tx1"/>
                </a:solidFill>
              </a:rPr>
              <a:t> table</a:t>
            </a:r>
          </a:p>
          <a:p>
            <a:pPr lvl="3">
              <a:lnSpc>
                <a:spcPct val="95000"/>
              </a:lnSpc>
            </a:pPr>
            <a:r>
              <a:rPr lang="en-US">
                <a:solidFill>
                  <a:schemeClr val="tx1"/>
                </a:solidFill>
              </a:rPr>
              <a:t>The average of all the salaries in the group that you specified in the </a:t>
            </a:r>
            <a:r>
              <a:rPr lang="en-US">
                <a:solidFill>
                  <a:schemeClr val="tx1"/>
                </a:solidFill>
                <a:latin typeface="Courier New" pitchFamily="49" charset="0"/>
              </a:rPr>
              <a:t>GROUP BY</a:t>
            </a:r>
            <a:r>
              <a:rPr lang="en-US">
                <a:solidFill>
                  <a:schemeClr val="tx1"/>
                </a:solidFill>
              </a:rPr>
              <a:t> clause</a:t>
            </a:r>
          </a:p>
          <a:p>
            <a:pPr lvl="2">
              <a:lnSpc>
                <a:spcPct val="95000"/>
              </a:lnSpc>
            </a:pPr>
            <a:r>
              <a:rPr lang="en-US">
                <a:solidFill>
                  <a:schemeClr val="tx1"/>
                </a:solidFill>
              </a:rPr>
              <a:t>The </a:t>
            </a:r>
            <a:r>
              <a:rPr lang="en-US">
                <a:solidFill>
                  <a:schemeClr val="tx1"/>
                </a:solidFill>
                <a:latin typeface="Courier New" pitchFamily="49" charset="0"/>
              </a:rPr>
              <a:t>FROM</a:t>
            </a:r>
            <a:r>
              <a:rPr lang="en-US">
                <a:solidFill>
                  <a:schemeClr val="tx1"/>
                </a:solidFill>
              </a:rPr>
              <a:t> clause specifies the tables that the database must access: the </a:t>
            </a:r>
            <a:r>
              <a:rPr lang="en-US">
                <a:solidFill>
                  <a:schemeClr val="tx1"/>
                </a:solidFill>
                <a:latin typeface="Courier New" pitchFamily="49" charset="0"/>
              </a:rPr>
              <a:t>EMPLOYEES</a:t>
            </a:r>
            <a:r>
              <a:rPr lang="en-US">
                <a:solidFill>
                  <a:schemeClr val="tx1"/>
                </a:solidFill>
              </a:rPr>
              <a:t> table.</a:t>
            </a:r>
          </a:p>
          <a:p>
            <a:pPr lvl="2">
              <a:lnSpc>
                <a:spcPct val="95000"/>
              </a:lnSpc>
            </a:pPr>
            <a:r>
              <a:rPr lang="en-US">
                <a:solidFill>
                  <a:schemeClr val="tx1"/>
                </a:solidFill>
              </a:rPr>
              <a:t>The </a:t>
            </a:r>
            <a:r>
              <a:rPr lang="en-US">
                <a:solidFill>
                  <a:schemeClr val="tx1"/>
                </a:solidFill>
                <a:latin typeface="Courier New" pitchFamily="49" charset="0"/>
              </a:rPr>
              <a:t>WHERE</a:t>
            </a:r>
            <a:r>
              <a:rPr lang="en-US">
                <a:solidFill>
                  <a:schemeClr val="tx1"/>
                </a:solidFill>
              </a:rPr>
              <a:t> clause specifies the rows to be retrieved. Because there is no </a:t>
            </a:r>
            <a:r>
              <a:rPr lang="en-US">
                <a:solidFill>
                  <a:schemeClr val="tx1"/>
                </a:solidFill>
                <a:latin typeface="Courier New" pitchFamily="49" charset="0"/>
              </a:rPr>
              <a:t>WHERE</a:t>
            </a:r>
            <a:r>
              <a:rPr lang="en-US">
                <a:solidFill>
                  <a:schemeClr val="tx1"/>
                </a:solidFill>
              </a:rPr>
              <a:t> clause, all rows are retrieved by default. </a:t>
            </a:r>
          </a:p>
          <a:p>
            <a:pPr lvl="2">
              <a:lnSpc>
                <a:spcPct val="95000"/>
              </a:lnSpc>
            </a:pPr>
            <a:r>
              <a:rPr lang="en-US">
                <a:solidFill>
                  <a:schemeClr val="tx1"/>
                </a:solidFill>
              </a:rPr>
              <a:t>The </a:t>
            </a:r>
            <a:r>
              <a:rPr lang="en-US">
                <a:solidFill>
                  <a:schemeClr val="tx1"/>
                </a:solidFill>
                <a:latin typeface="Courier New" pitchFamily="49" charset="0"/>
              </a:rPr>
              <a:t>GROUP BY</a:t>
            </a:r>
            <a:r>
              <a:rPr lang="en-US">
                <a:solidFill>
                  <a:schemeClr val="tx1"/>
                </a:solidFill>
              </a:rPr>
              <a:t> clause specifies how the rows should be grouped. The rows are grouped by department number, so the </a:t>
            </a:r>
            <a:r>
              <a:rPr lang="en-US">
                <a:solidFill>
                  <a:schemeClr val="tx1"/>
                </a:solidFill>
                <a:latin typeface="Courier New" pitchFamily="49" charset="0"/>
              </a:rPr>
              <a:t>AVG</a:t>
            </a:r>
            <a:r>
              <a:rPr lang="en-US">
                <a:solidFill>
                  <a:schemeClr val="tx1"/>
                </a:solidFill>
              </a:rPr>
              <a:t> function that is applied to the salary column calculates the </a:t>
            </a:r>
            <a:r>
              <a:rPr lang="en-US" i="1">
                <a:solidFill>
                  <a:schemeClr val="tx1"/>
                </a:solidFill>
              </a:rPr>
              <a:t>average salary for each department.</a:t>
            </a:r>
            <a:r>
              <a:rPr lang="en-US" b="1" i="1">
                <a:solidFill>
                  <a:schemeClr val="tx1"/>
                </a:solidFill>
              </a:rPr>
              <a:t> </a:t>
            </a:r>
            <a:endParaRPr lang="en-US">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395267"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395274" name="Rectangle 10"/>
          <p:cNvSpPr>
            <a:spLocks noChangeArrowheads="1" noTextEdit="1"/>
          </p:cNvSpPr>
          <p:nvPr>
            <p:ph type="sldImg"/>
          </p:nvPr>
        </p:nvSpPr>
        <p:spPr>
          <a:ln/>
        </p:spPr>
      </p:sp>
      <p:sp>
        <p:nvSpPr>
          <p:cNvPr id="395275" name="Rectangle 11"/>
          <p:cNvSpPr>
            <a:spLocks noGrp="1" noChangeArrowheads="1"/>
          </p:cNvSpPr>
          <p:nvPr>
            <p:ph type="body" idx="1"/>
          </p:nvPr>
        </p:nvSpPr>
        <p:spPr/>
        <p:txBody>
          <a:bodyPr/>
          <a:lstStyle/>
          <a:p>
            <a:r>
              <a:rPr lang="en-US"/>
              <a:t>Using the </a:t>
            </a:r>
            <a:r>
              <a:rPr lang="en-US">
                <a:latin typeface="Courier New" pitchFamily="49" charset="0"/>
              </a:rPr>
              <a:t>GROUP</a:t>
            </a:r>
            <a:r>
              <a:rPr lang="en-US">
                <a:latin typeface="Times New Roman" pitchFamily="18" charset="0"/>
              </a:rPr>
              <a:t> </a:t>
            </a:r>
            <a:r>
              <a:rPr lang="en-US">
                <a:latin typeface="Courier New" pitchFamily="49" charset="0"/>
              </a:rPr>
              <a:t>BY</a:t>
            </a:r>
            <a:r>
              <a:rPr lang="en-US"/>
              <a:t> Clause (continued)</a:t>
            </a:r>
          </a:p>
          <a:p>
            <a:pPr lvl="1"/>
            <a:r>
              <a:rPr lang="en-US">
                <a:solidFill>
                  <a:schemeClr val="tx1"/>
                </a:solidFill>
              </a:rPr>
              <a:t>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column does not have to be in the </a:t>
            </a:r>
            <a:r>
              <a:rPr lang="en-US">
                <a:solidFill>
                  <a:schemeClr val="tx1"/>
                </a:solidFill>
                <a:latin typeface="Courier New" pitchFamily="49" charset="0"/>
              </a:rPr>
              <a:t>SELECT</a:t>
            </a:r>
            <a:r>
              <a:rPr lang="en-US">
                <a:solidFill>
                  <a:schemeClr val="tx1"/>
                </a:solidFill>
              </a:rPr>
              <a:t> clause. For example, the </a:t>
            </a:r>
            <a:r>
              <a:rPr lang="en-US">
                <a:solidFill>
                  <a:schemeClr val="tx1"/>
                </a:solidFill>
                <a:latin typeface="Courier New" pitchFamily="49" charset="0"/>
              </a:rPr>
              <a:t>SELECT</a:t>
            </a:r>
            <a:r>
              <a:rPr lang="en-US">
                <a:solidFill>
                  <a:schemeClr val="tx1"/>
                </a:solidFill>
              </a:rPr>
              <a:t> statement in the slide displays the average salaries for each department without displaying the respective department numbers. Without the department numbers, however, the results do not look meaningful. </a:t>
            </a:r>
          </a:p>
          <a:p>
            <a:pPr lvl="1"/>
            <a:r>
              <a:rPr lang="en-US">
                <a:solidFill>
                  <a:schemeClr val="tx1"/>
                </a:solidFill>
              </a:rPr>
              <a:t>You can use the group function in the </a:t>
            </a:r>
            <a:r>
              <a:rPr lang="en-US">
                <a:solidFill>
                  <a:schemeClr val="tx1"/>
                </a:solidFill>
                <a:latin typeface="Courier New" pitchFamily="49" charset="0"/>
              </a:rPr>
              <a:t>ORDER BY</a:t>
            </a:r>
            <a:r>
              <a:rPr lang="en-US">
                <a:solidFill>
                  <a:schemeClr val="tx1"/>
                </a:solidFill>
              </a:rPr>
              <a:t> clause:</a:t>
            </a:r>
          </a:p>
          <a:p>
            <a:pPr lvl="1">
              <a:lnSpc>
                <a:spcPct val="90000"/>
              </a:lnSpc>
            </a:pPr>
            <a:endParaRPr lang="en-US" sz="200">
              <a:solidFill>
                <a:schemeClr val="tx1"/>
              </a:solidFill>
            </a:endParaRPr>
          </a:p>
          <a:p>
            <a:pPr lvl="1">
              <a:spcBef>
                <a:spcPct val="0"/>
              </a:spcBef>
            </a:pPr>
            <a:r>
              <a:rPr lang="en-US" sz="1100">
                <a:solidFill>
                  <a:schemeClr val="tx1"/>
                </a:solidFill>
                <a:latin typeface="Courier New" pitchFamily="49" charset="0"/>
              </a:rPr>
              <a:t>   SELECT   department_id, AVG(salary)</a:t>
            </a:r>
          </a:p>
          <a:p>
            <a:pPr lvl="1">
              <a:spcBef>
                <a:spcPct val="0"/>
              </a:spcBef>
            </a:pPr>
            <a:r>
              <a:rPr lang="en-US" sz="1100">
                <a:solidFill>
                  <a:schemeClr val="tx1"/>
                </a:solidFill>
                <a:latin typeface="Courier New" pitchFamily="49" charset="0"/>
              </a:rPr>
              <a:t>   FROM     employees</a:t>
            </a:r>
          </a:p>
          <a:p>
            <a:pPr lvl="1">
              <a:spcBef>
                <a:spcPct val="0"/>
              </a:spcBef>
            </a:pPr>
            <a:r>
              <a:rPr lang="en-US" sz="1100">
                <a:solidFill>
                  <a:schemeClr val="tx1"/>
                </a:solidFill>
                <a:latin typeface="Courier New" pitchFamily="49" charset="0"/>
              </a:rPr>
              <a:t>   GROUP BY department_id</a:t>
            </a:r>
          </a:p>
          <a:p>
            <a:pPr lvl="1">
              <a:lnSpc>
                <a:spcPct val="85000"/>
              </a:lnSpc>
              <a:spcBef>
                <a:spcPct val="0"/>
              </a:spcBef>
            </a:pPr>
            <a:r>
              <a:rPr lang="en-US" sz="1100">
                <a:solidFill>
                  <a:schemeClr val="tx1"/>
                </a:solidFill>
                <a:latin typeface="Courier New" pitchFamily="49" charset="0"/>
              </a:rPr>
              <a:t>   ORDER BY AVG(salary);</a:t>
            </a:r>
          </a:p>
          <a:p>
            <a:pPr>
              <a:lnSpc>
                <a:spcPct val="85000"/>
              </a:lnSpc>
              <a:spcBef>
                <a:spcPct val="35000"/>
              </a:spcBef>
            </a:pPr>
            <a:r>
              <a:rPr lang="en-US"/>
              <a:t/>
            </a:r>
            <a:br>
              <a:rPr lang="en-US"/>
            </a:br>
            <a:endParaRPr lang="en-US"/>
          </a:p>
        </p:txBody>
      </p:sp>
      <p:sp>
        <p:nvSpPr>
          <p:cNvPr id="395270" name="Rectangle 6"/>
          <p:cNvSpPr>
            <a:spLocks noChangeArrowheads="1"/>
          </p:cNvSpPr>
          <p:nvPr/>
        </p:nvSpPr>
        <p:spPr bwMode="auto">
          <a:xfrm>
            <a:off x="655638" y="7200900"/>
            <a:ext cx="5713412" cy="930275"/>
          </a:xfrm>
          <a:prstGeom prst="rect">
            <a:avLst/>
          </a:prstGeom>
          <a:noFill/>
          <a:ln w="9525">
            <a:noFill/>
            <a:miter lim="800000"/>
            <a:headEnd/>
            <a:tailEnd/>
          </a:ln>
          <a:effectLst/>
        </p:spPr>
        <p:txBody>
          <a:bodyPr wrap="none" anchor="ctr"/>
          <a:lstStyle/>
          <a:p>
            <a:endParaRPr lang="en-US"/>
          </a:p>
        </p:txBody>
      </p:sp>
      <p:grpSp>
        <p:nvGrpSpPr>
          <p:cNvPr id="395276" name="Group 12"/>
          <p:cNvGrpSpPr>
            <a:grpSpLocks/>
          </p:cNvGrpSpPr>
          <p:nvPr/>
        </p:nvGrpSpPr>
        <p:grpSpPr bwMode="auto">
          <a:xfrm>
            <a:off x="554038" y="7105650"/>
            <a:ext cx="5713412" cy="1608138"/>
            <a:chOff x="349" y="4314"/>
            <a:chExt cx="3599" cy="1013"/>
          </a:xfrm>
        </p:grpSpPr>
        <p:pic>
          <p:nvPicPr>
            <p:cNvPr id="395271" name="Picture 7"/>
            <p:cNvPicPr>
              <a:picLocks noChangeAspect="1" noChangeArrowheads="1"/>
            </p:cNvPicPr>
            <p:nvPr/>
          </p:nvPicPr>
          <p:blipFill>
            <a:blip r:embed="rId3"/>
            <a:srcRect/>
            <a:stretch>
              <a:fillRect/>
            </a:stretch>
          </p:blipFill>
          <p:spPr bwMode="gray">
            <a:xfrm>
              <a:off x="466" y="4314"/>
              <a:ext cx="3482" cy="581"/>
            </a:xfrm>
            <a:prstGeom prst="rect">
              <a:avLst/>
            </a:prstGeom>
            <a:noFill/>
            <a:ln w="25400">
              <a:noFill/>
              <a:miter lim="800000"/>
              <a:headEnd type="none" w="sm" len="sm"/>
              <a:tailEnd type="none" w="sm" len="sm"/>
            </a:ln>
            <a:effectLst/>
          </p:spPr>
        </p:pic>
        <p:pic>
          <p:nvPicPr>
            <p:cNvPr id="395272" name="Picture 8"/>
            <p:cNvPicPr>
              <a:picLocks noChangeAspect="1" noChangeArrowheads="1"/>
            </p:cNvPicPr>
            <p:nvPr/>
          </p:nvPicPr>
          <p:blipFill>
            <a:blip r:embed="rId4"/>
            <a:srcRect/>
            <a:stretch>
              <a:fillRect/>
            </a:stretch>
          </p:blipFill>
          <p:spPr bwMode="gray">
            <a:xfrm>
              <a:off x="349" y="4946"/>
              <a:ext cx="3599" cy="381"/>
            </a:xfrm>
            <a:prstGeom prst="rect">
              <a:avLst/>
            </a:prstGeom>
            <a:noFill/>
            <a:ln w="25400">
              <a:noFill/>
              <a:miter lim="800000"/>
              <a:headEnd type="none" w="sm" len="sm"/>
              <a:tailEnd type="none" w="sm" len="sm"/>
            </a:ln>
            <a:effectLst/>
          </p:spPr>
        </p:pic>
        <p:sp>
          <p:nvSpPr>
            <p:cNvPr id="395273" name="Text Box 9"/>
            <p:cNvSpPr txBox="1">
              <a:spLocks noChangeArrowheads="1"/>
            </p:cNvSpPr>
            <p:nvPr/>
          </p:nvSpPr>
          <p:spPr bwMode="auto">
            <a:xfrm>
              <a:off x="488" y="4736"/>
              <a:ext cx="225" cy="237"/>
            </a:xfrm>
            <a:prstGeom prst="rect">
              <a:avLst/>
            </a:prstGeom>
            <a:noFill/>
            <a:ln w="25400">
              <a:noFill/>
              <a:miter lim="800000"/>
              <a:headEnd type="none" w="sm" len="sm"/>
              <a:tailEnd type="none" w="med" len="lg"/>
            </a:ln>
            <a:effectLst/>
          </p:spPr>
          <p:txBody>
            <a:bodyPr lIns="12360" tIns="12360" rIns="12360" bIns="12360">
              <a:spAutoFit/>
            </a:bodyPr>
            <a:lstStyle/>
            <a:p>
              <a:pPr defTabSz="800100">
                <a:spcBef>
                  <a:spcPct val="0"/>
                </a:spcBef>
                <a:buClr>
                  <a:srgbClr val="000000"/>
                </a:buClr>
              </a:pPr>
              <a:r>
                <a:rPr lang="en-US" sz="2300"/>
                <a:t>…</a:t>
              </a:r>
            </a:p>
          </p:txBody>
        </p:sp>
      </p:gr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Rectangle 4"/>
          <p:cNvSpPr>
            <a:spLocks noChangeArrowheads="1" noTextEdit="1"/>
          </p:cNvSpPr>
          <p:nvPr>
            <p:ph type="sldImg"/>
          </p:nvPr>
        </p:nvSpPr>
        <p:spPr>
          <a:ln/>
        </p:spPr>
      </p:sp>
      <p:sp>
        <p:nvSpPr>
          <p:cNvPr id="397317" name="Rectangle 5"/>
          <p:cNvSpPr>
            <a:spLocks noGrp="1" noChangeArrowheads="1"/>
          </p:cNvSpPr>
          <p:nvPr>
            <p:ph type="body" idx="1"/>
          </p:nvPr>
        </p:nvSpPr>
        <p:spPr/>
        <p:txBody>
          <a:bodyPr/>
          <a:lstStyle/>
          <a:p>
            <a:r>
              <a:rPr lang="en-US"/>
              <a:t>Groups Within Groups</a:t>
            </a:r>
          </a:p>
          <a:p>
            <a:pPr lvl="1"/>
            <a:r>
              <a:rPr lang="en-US"/>
              <a:t>Sometimes you need to see results for groups within groups. The slide shows a report that displays the total salary that is paid to each job title in each department.</a:t>
            </a:r>
          </a:p>
          <a:p>
            <a:pPr lvl="1"/>
            <a:r>
              <a:rPr lang="en-US"/>
              <a:t>The </a:t>
            </a:r>
            <a:r>
              <a:rPr lang="en-US">
                <a:latin typeface="Courier New" pitchFamily="49" charset="0"/>
              </a:rPr>
              <a:t>EMPLOYEES</a:t>
            </a:r>
            <a:r>
              <a:rPr lang="en-US"/>
              <a:t> table is grouped first by department number and then by job title within that grouping. For example, the four stock clerks in department 50 are grouped together, and a single result (total salary) is produced for all stock clerks in the group.</a:t>
            </a:r>
            <a:endParaRPr lang="en-US">
              <a:solidFill>
                <a:srgbClr val="0000FF"/>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4" name="Rectangle 4"/>
          <p:cNvSpPr>
            <a:spLocks noChangeArrowheads="1" noTextEdit="1"/>
          </p:cNvSpPr>
          <p:nvPr>
            <p:ph type="sldImg"/>
          </p:nvPr>
        </p:nvSpPr>
        <p:spPr>
          <a:ln/>
        </p:spPr>
      </p:sp>
      <p:sp>
        <p:nvSpPr>
          <p:cNvPr id="399365" name="Rectangle 5"/>
          <p:cNvSpPr>
            <a:spLocks noGrp="1" noChangeArrowheads="1"/>
          </p:cNvSpPr>
          <p:nvPr>
            <p:ph type="body" idx="1"/>
          </p:nvPr>
        </p:nvSpPr>
        <p:spPr/>
        <p:txBody>
          <a:bodyPr/>
          <a:lstStyle/>
          <a:p>
            <a:r>
              <a:rPr lang="en-US"/>
              <a:t>Groups Within Groups (continued)</a:t>
            </a:r>
          </a:p>
          <a:p>
            <a:pPr lvl="1"/>
            <a:r>
              <a:rPr lang="en-US">
                <a:solidFill>
                  <a:schemeClr val="tx1"/>
                </a:solidFill>
              </a:rPr>
              <a:t>You can return summary results for groups and subgroups by listing more than one </a:t>
            </a:r>
            <a:r>
              <a:rPr lang="en-US">
                <a:solidFill>
                  <a:schemeClr val="tx1"/>
                </a:solidFill>
                <a:latin typeface="Courier New" pitchFamily="49" charset="0"/>
              </a:rPr>
              <a:t>GROUP BY</a:t>
            </a:r>
            <a:r>
              <a:rPr lang="en-US">
                <a:solidFill>
                  <a:schemeClr val="tx1"/>
                </a:solidFill>
              </a:rPr>
              <a:t> column. You can determine the default sort order of the results by the order of the columns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In the slide example, the </a:t>
            </a:r>
            <a:r>
              <a:rPr lang="en-US">
                <a:solidFill>
                  <a:schemeClr val="tx1"/>
                </a:solidFill>
                <a:latin typeface="Courier New" pitchFamily="49" charset="0"/>
              </a:rPr>
              <a:t>SELECT</a:t>
            </a:r>
            <a:r>
              <a:rPr lang="en-US">
                <a:solidFill>
                  <a:schemeClr val="tx1"/>
                </a:solidFill>
              </a:rPr>
              <a:t> statement containing a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is evaluated as follows:</a:t>
            </a:r>
          </a:p>
          <a:p>
            <a:pPr lvl="2"/>
            <a:r>
              <a:rPr lang="en-US">
                <a:solidFill>
                  <a:schemeClr val="tx1"/>
                </a:solidFill>
              </a:rPr>
              <a:t>The </a:t>
            </a:r>
            <a:r>
              <a:rPr lang="en-US">
                <a:solidFill>
                  <a:schemeClr val="tx1"/>
                </a:solidFill>
                <a:latin typeface="Courier New" pitchFamily="49" charset="0"/>
              </a:rPr>
              <a:t>SELECT</a:t>
            </a:r>
            <a:r>
              <a:rPr lang="en-US">
                <a:solidFill>
                  <a:schemeClr val="tx1"/>
                </a:solidFill>
              </a:rPr>
              <a:t> clause specifies the column to be retrieved:</a:t>
            </a:r>
          </a:p>
          <a:p>
            <a:pPr lvl="3"/>
            <a:r>
              <a:rPr lang="en-US">
                <a:solidFill>
                  <a:schemeClr val="tx1"/>
                </a:solidFill>
              </a:rPr>
              <a:t>Department number in the </a:t>
            </a:r>
            <a:r>
              <a:rPr lang="en-US">
                <a:solidFill>
                  <a:schemeClr val="tx1"/>
                </a:solidFill>
                <a:latin typeface="Courier New" pitchFamily="49" charset="0"/>
              </a:rPr>
              <a:t>EMPLOYEES</a:t>
            </a:r>
            <a:r>
              <a:rPr lang="en-US">
                <a:solidFill>
                  <a:schemeClr val="tx1"/>
                </a:solidFill>
              </a:rPr>
              <a:t> table</a:t>
            </a:r>
          </a:p>
          <a:p>
            <a:pPr lvl="3"/>
            <a:r>
              <a:rPr lang="en-US">
                <a:solidFill>
                  <a:schemeClr val="tx1"/>
                </a:solidFill>
              </a:rPr>
              <a:t>Job ID in the </a:t>
            </a:r>
            <a:r>
              <a:rPr lang="en-US">
                <a:solidFill>
                  <a:schemeClr val="tx1"/>
                </a:solidFill>
                <a:latin typeface="Courier New" pitchFamily="49" charset="0"/>
              </a:rPr>
              <a:t>EMPLOYEES </a:t>
            </a:r>
            <a:r>
              <a:rPr lang="en-US">
                <a:solidFill>
                  <a:schemeClr val="tx1"/>
                </a:solidFill>
              </a:rPr>
              <a:t>table</a:t>
            </a:r>
          </a:p>
          <a:p>
            <a:pPr lvl="3"/>
            <a:r>
              <a:rPr lang="en-US">
                <a:solidFill>
                  <a:schemeClr val="tx1"/>
                </a:solidFill>
              </a:rPr>
              <a:t>The sum of all the salaries in the group that you specified in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a:t>
            </a:r>
          </a:p>
          <a:p>
            <a:pPr lvl="2"/>
            <a:r>
              <a:rPr lang="en-US">
                <a:solidFill>
                  <a:schemeClr val="tx1"/>
                </a:solidFill>
              </a:rPr>
              <a:t>The </a:t>
            </a:r>
            <a:r>
              <a:rPr lang="en-US">
                <a:solidFill>
                  <a:schemeClr val="tx1"/>
                </a:solidFill>
                <a:latin typeface="Courier New" pitchFamily="49" charset="0"/>
              </a:rPr>
              <a:t>FROM</a:t>
            </a:r>
            <a:r>
              <a:rPr lang="en-US">
                <a:solidFill>
                  <a:schemeClr val="tx1"/>
                </a:solidFill>
              </a:rPr>
              <a:t> clause specifies the tables that the database must access: the </a:t>
            </a:r>
            <a:r>
              <a:rPr lang="en-US">
                <a:solidFill>
                  <a:schemeClr val="tx1"/>
                </a:solidFill>
                <a:latin typeface="Courier New" pitchFamily="49" charset="0"/>
              </a:rPr>
              <a:t>EMPLOYEES</a:t>
            </a:r>
            <a:r>
              <a:rPr lang="en-US">
                <a:solidFill>
                  <a:schemeClr val="tx1"/>
                </a:solidFill>
              </a:rPr>
              <a:t> table.</a:t>
            </a:r>
          </a:p>
          <a:p>
            <a:pPr lvl="2"/>
            <a:r>
              <a:rPr lang="en-US">
                <a:solidFill>
                  <a:schemeClr val="tx1"/>
                </a:solidFill>
              </a:rPr>
              <a:t>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specifies how you must group the rows:</a:t>
            </a:r>
          </a:p>
          <a:p>
            <a:pPr lvl="3"/>
            <a:r>
              <a:rPr lang="en-US">
                <a:solidFill>
                  <a:schemeClr val="tx1"/>
                </a:solidFill>
              </a:rPr>
              <a:t>First, the rows are grouped by department number. </a:t>
            </a:r>
          </a:p>
          <a:p>
            <a:pPr lvl="3"/>
            <a:r>
              <a:rPr lang="en-US">
                <a:solidFill>
                  <a:schemeClr val="tx1"/>
                </a:solidFill>
              </a:rPr>
              <a:t>Second, the rows are grouped by job ID in the department number groups. </a:t>
            </a:r>
          </a:p>
          <a:p>
            <a:pPr lvl="1"/>
            <a:r>
              <a:rPr lang="en-US">
                <a:solidFill>
                  <a:schemeClr val="tx1"/>
                </a:solidFill>
              </a:rPr>
              <a:t>So the </a:t>
            </a:r>
            <a:r>
              <a:rPr lang="en-US">
                <a:solidFill>
                  <a:schemeClr val="tx1"/>
                </a:solidFill>
                <a:latin typeface="Courier New" pitchFamily="49" charset="0"/>
              </a:rPr>
              <a:t>SUM</a:t>
            </a:r>
            <a:r>
              <a:rPr lang="en-US">
                <a:solidFill>
                  <a:schemeClr val="tx1"/>
                </a:solidFill>
              </a:rPr>
              <a:t> function is applied to the salary column for all job IDs in each department number group.</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7" name="Rectangle 9"/>
          <p:cNvSpPr>
            <a:spLocks noChangeArrowheads="1" noTextEdit="1"/>
          </p:cNvSpPr>
          <p:nvPr>
            <p:ph type="sldImg"/>
          </p:nvPr>
        </p:nvSpPr>
        <p:spPr>
          <a:ln/>
        </p:spPr>
      </p:sp>
      <p:sp>
        <p:nvSpPr>
          <p:cNvPr id="401418" name="Rectangle 10"/>
          <p:cNvSpPr>
            <a:spLocks noGrp="1" noChangeArrowheads="1"/>
          </p:cNvSpPr>
          <p:nvPr>
            <p:ph type="body" idx="1"/>
          </p:nvPr>
        </p:nvSpPr>
        <p:spPr/>
        <p:txBody>
          <a:bodyPr/>
          <a:lstStyle/>
          <a:p>
            <a:r>
              <a:rPr lang="en-US"/>
              <a:t>Illegal Queries Using Group Functions</a:t>
            </a:r>
          </a:p>
          <a:p>
            <a:pPr lvl="1"/>
            <a:r>
              <a:rPr lang="en-US"/>
              <a:t>Whenever you use a mixture of individual items (</a:t>
            </a:r>
            <a:r>
              <a:rPr lang="en-US">
                <a:latin typeface="Courier New" pitchFamily="49" charset="0"/>
              </a:rPr>
              <a:t>DEPARTMENT_ID</a:t>
            </a:r>
            <a:r>
              <a:rPr lang="en-US"/>
              <a:t>) and group functions (</a:t>
            </a:r>
            <a:r>
              <a:rPr lang="en-US">
                <a:latin typeface="Courier New" pitchFamily="49" charset="0"/>
              </a:rPr>
              <a:t>COUNT</a:t>
            </a:r>
            <a:r>
              <a:rPr lang="en-US"/>
              <a:t>) in the same </a:t>
            </a:r>
            <a:r>
              <a:rPr lang="en-US">
                <a:latin typeface="Courier New" pitchFamily="49" charset="0"/>
              </a:rPr>
              <a:t>SELECT</a:t>
            </a:r>
            <a:r>
              <a:rPr lang="en-US"/>
              <a:t> statement, you must include a </a:t>
            </a:r>
            <a:r>
              <a:rPr lang="en-US">
                <a:latin typeface="Courier New" pitchFamily="49" charset="0"/>
              </a:rPr>
              <a:t>GROUP</a:t>
            </a:r>
            <a:r>
              <a:rPr lang="en-US"/>
              <a:t> </a:t>
            </a:r>
            <a:r>
              <a:rPr lang="en-US">
                <a:latin typeface="Courier New" pitchFamily="49" charset="0"/>
              </a:rPr>
              <a:t>BY</a:t>
            </a:r>
            <a:r>
              <a:rPr lang="en-US"/>
              <a:t> clause that specifies the individual items (in this case, </a:t>
            </a:r>
            <a:r>
              <a:rPr lang="en-US">
                <a:latin typeface="Courier New" pitchFamily="49" charset="0"/>
              </a:rPr>
              <a:t>DEPARTMENT_ID</a:t>
            </a:r>
            <a:r>
              <a:rPr lang="en-US"/>
              <a:t>). If the </a:t>
            </a:r>
            <a:r>
              <a:rPr lang="en-US">
                <a:latin typeface="Courier New" pitchFamily="49" charset="0"/>
              </a:rPr>
              <a:t>GROUP</a:t>
            </a:r>
            <a:r>
              <a:rPr lang="en-US"/>
              <a:t> </a:t>
            </a:r>
            <a:r>
              <a:rPr lang="en-US">
                <a:latin typeface="Courier New" pitchFamily="49" charset="0"/>
              </a:rPr>
              <a:t>BY</a:t>
            </a:r>
            <a:r>
              <a:rPr lang="en-US"/>
              <a:t> clause is missing, then the error message “not a single-group group function” appears and an asterisk (*) points to the offending column. You can correct the error in the slide by adding the </a:t>
            </a:r>
            <a:r>
              <a:rPr lang="en-US">
                <a:latin typeface="Courier New" pitchFamily="49" charset="0"/>
              </a:rPr>
              <a:t>GROUP BY</a:t>
            </a:r>
            <a:r>
              <a:rPr lang="en-US"/>
              <a:t> clause:</a:t>
            </a:r>
          </a:p>
          <a:p>
            <a:pPr lvl="1">
              <a:lnSpc>
                <a:spcPct val="85000"/>
              </a:lnSpc>
            </a:pPr>
            <a:endParaRPr lang="en-US" sz="200"/>
          </a:p>
          <a:p>
            <a:pPr lvl="1">
              <a:spcBef>
                <a:spcPct val="0"/>
              </a:spcBef>
            </a:pPr>
            <a:r>
              <a:rPr lang="en-US" sz="1100">
                <a:latin typeface="Courier New" pitchFamily="49" charset="0"/>
              </a:rPr>
              <a:t>   SELECT   department_id, count(last_name)</a:t>
            </a:r>
          </a:p>
          <a:p>
            <a:pPr lvl="1">
              <a:spcBef>
                <a:spcPct val="0"/>
              </a:spcBef>
            </a:pPr>
            <a:r>
              <a:rPr lang="en-US" sz="1100">
                <a:latin typeface="Courier New" pitchFamily="49" charset="0"/>
              </a:rPr>
              <a:t>   FROM     employees</a:t>
            </a:r>
          </a:p>
          <a:p>
            <a:pPr lvl="1">
              <a:spcBef>
                <a:spcPct val="0"/>
              </a:spcBef>
            </a:pPr>
            <a:r>
              <a:rPr lang="en-US" sz="1100">
                <a:latin typeface="Courier New" pitchFamily="49" charset="0"/>
              </a:rPr>
              <a:t>   GROUP BY department_id;</a:t>
            </a:r>
          </a:p>
          <a:p>
            <a:pPr lvl="1">
              <a:lnSpc>
                <a:spcPct val="85000"/>
              </a:lnSpc>
              <a:spcBef>
                <a:spcPct val="0"/>
              </a:spcBef>
            </a:pPr>
            <a:endParaRPr lang="en-US" sz="500">
              <a:latin typeface="Courier New" pitchFamily="49" charset="0"/>
            </a:endParaRPr>
          </a:p>
          <a:p>
            <a:pPr lvl="1">
              <a:lnSpc>
                <a:spcPct val="85000"/>
              </a:lnSpc>
            </a:pPr>
            <a:endParaRPr lang="en-US" sz="500"/>
          </a:p>
          <a:p>
            <a:pPr lvl="1">
              <a:lnSpc>
                <a:spcPct val="85000"/>
              </a:lnSpc>
            </a:pPr>
            <a:endParaRPr lang="en-US" sz="500"/>
          </a:p>
          <a:p>
            <a:pPr lvl="1">
              <a:lnSpc>
                <a:spcPct val="85000"/>
              </a:lnSpc>
            </a:pPr>
            <a:endParaRPr lang="en-US" sz="500"/>
          </a:p>
          <a:p>
            <a:pPr lvl="1">
              <a:lnSpc>
                <a:spcPct val="85000"/>
              </a:lnSpc>
            </a:pPr>
            <a:endParaRPr lang="en-US" sz="500"/>
          </a:p>
          <a:p>
            <a:pPr lvl="1">
              <a:lnSpc>
                <a:spcPct val="85000"/>
              </a:lnSpc>
            </a:pPr>
            <a:endParaRPr lang="en-US" sz="500"/>
          </a:p>
          <a:p>
            <a:pPr lvl="1"/>
            <a:r>
              <a:rPr lang="en-US"/>
              <a:t/>
            </a:r>
            <a:br>
              <a:rPr lang="en-US"/>
            </a:br>
            <a:r>
              <a:rPr lang="en-US"/>
              <a:t/>
            </a:r>
            <a:br>
              <a:rPr lang="en-US"/>
            </a:br>
            <a:r>
              <a:rPr lang="en-US"/>
              <a:t/>
            </a:r>
            <a:br>
              <a:rPr lang="en-US"/>
            </a:br>
            <a:r>
              <a:rPr lang="en-US"/>
              <a:t/>
            </a:r>
            <a:br>
              <a:rPr lang="en-US"/>
            </a:br>
            <a:r>
              <a:rPr lang="en-US"/>
              <a:t>Any column or expression in the </a:t>
            </a:r>
            <a:r>
              <a:rPr lang="en-US">
                <a:latin typeface="Courier New" pitchFamily="49" charset="0"/>
              </a:rPr>
              <a:t>SELECT</a:t>
            </a:r>
            <a:r>
              <a:rPr lang="en-US"/>
              <a:t> list that is not an aggregate function must be in the </a:t>
            </a:r>
            <a:r>
              <a:rPr lang="en-US">
                <a:latin typeface="Courier New" pitchFamily="49" charset="0"/>
              </a:rPr>
              <a:t>GROUP</a:t>
            </a:r>
            <a:r>
              <a:rPr lang="en-US"/>
              <a:t> </a:t>
            </a:r>
            <a:r>
              <a:rPr lang="en-US">
                <a:latin typeface="Courier New" pitchFamily="49" charset="0"/>
              </a:rPr>
              <a:t>BY</a:t>
            </a:r>
            <a:r>
              <a:rPr lang="en-US"/>
              <a:t> clause.</a:t>
            </a:r>
          </a:p>
        </p:txBody>
      </p:sp>
      <p:sp>
        <p:nvSpPr>
          <p:cNvPr id="401412" name="Rectangle 4"/>
          <p:cNvSpPr>
            <a:spLocks noChangeArrowheads="1"/>
          </p:cNvSpPr>
          <p:nvPr/>
        </p:nvSpPr>
        <p:spPr bwMode="auto">
          <a:xfrm>
            <a:off x="655638" y="5981700"/>
            <a:ext cx="5713412" cy="650875"/>
          </a:xfrm>
          <a:prstGeom prst="rect">
            <a:avLst/>
          </a:prstGeom>
          <a:noFill/>
          <a:ln w="9525">
            <a:noFill/>
            <a:miter lim="800000"/>
            <a:headEnd/>
            <a:tailEnd/>
          </a:ln>
          <a:effectLst/>
        </p:spPr>
        <p:txBody>
          <a:bodyPr wrap="none" anchor="ctr"/>
          <a:lstStyle/>
          <a:p>
            <a:endParaRPr lang="en-US"/>
          </a:p>
        </p:txBody>
      </p:sp>
      <p:sp>
        <p:nvSpPr>
          <p:cNvPr id="401413" name="Rectangle 5"/>
          <p:cNvSpPr>
            <a:spLocks noChangeArrowheads="1"/>
          </p:cNvSpPr>
          <p:nvPr/>
        </p:nvSpPr>
        <p:spPr bwMode="auto">
          <a:xfrm>
            <a:off x="655638" y="6910388"/>
            <a:ext cx="5713412" cy="987425"/>
          </a:xfrm>
          <a:prstGeom prst="rect">
            <a:avLst/>
          </a:prstGeom>
          <a:noFill/>
          <a:ln w="9525">
            <a:noFill/>
            <a:miter lim="800000"/>
            <a:headEnd/>
            <a:tailEnd/>
          </a:ln>
          <a:effectLst/>
        </p:spPr>
        <p:txBody>
          <a:bodyPr wrap="none" anchor="ctr"/>
          <a:lstStyle/>
          <a:p>
            <a:endParaRPr lang="en-US"/>
          </a:p>
        </p:txBody>
      </p:sp>
      <p:grpSp>
        <p:nvGrpSpPr>
          <p:cNvPr id="401419" name="Group 11"/>
          <p:cNvGrpSpPr>
            <a:grpSpLocks/>
          </p:cNvGrpSpPr>
          <p:nvPr/>
        </p:nvGrpSpPr>
        <p:grpSpPr bwMode="auto">
          <a:xfrm>
            <a:off x="557213" y="7086600"/>
            <a:ext cx="5730875" cy="1246188"/>
            <a:chOff x="351" y="4260"/>
            <a:chExt cx="3610" cy="785"/>
          </a:xfrm>
        </p:grpSpPr>
        <p:pic>
          <p:nvPicPr>
            <p:cNvPr id="401414" name="Picture 6"/>
            <p:cNvPicPr>
              <a:picLocks noChangeAspect="1" noChangeArrowheads="1"/>
            </p:cNvPicPr>
            <p:nvPr/>
          </p:nvPicPr>
          <p:blipFill>
            <a:blip r:embed="rId3"/>
            <a:srcRect/>
            <a:stretch>
              <a:fillRect/>
            </a:stretch>
          </p:blipFill>
          <p:spPr bwMode="gray">
            <a:xfrm>
              <a:off x="472" y="4260"/>
              <a:ext cx="3489" cy="416"/>
            </a:xfrm>
            <a:prstGeom prst="rect">
              <a:avLst/>
            </a:prstGeom>
            <a:noFill/>
            <a:ln w="25400">
              <a:noFill/>
              <a:miter lim="800000"/>
              <a:headEnd type="none" w="sm" len="sm"/>
              <a:tailEnd type="none" w="sm" len="sm"/>
            </a:ln>
            <a:effectLst/>
          </p:spPr>
        </p:pic>
        <p:pic>
          <p:nvPicPr>
            <p:cNvPr id="401415" name="Picture 7"/>
            <p:cNvPicPr>
              <a:picLocks noChangeAspect="1" noChangeArrowheads="1"/>
            </p:cNvPicPr>
            <p:nvPr/>
          </p:nvPicPr>
          <p:blipFill>
            <a:blip r:embed="rId4"/>
            <a:srcRect/>
            <a:stretch>
              <a:fillRect/>
            </a:stretch>
          </p:blipFill>
          <p:spPr bwMode="gray">
            <a:xfrm>
              <a:off x="351" y="4692"/>
              <a:ext cx="3598" cy="353"/>
            </a:xfrm>
            <a:prstGeom prst="rect">
              <a:avLst/>
            </a:prstGeom>
            <a:noFill/>
            <a:ln w="25400">
              <a:noFill/>
              <a:miter lim="800000"/>
              <a:headEnd type="none" w="sm" len="sm"/>
              <a:tailEnd type="none" w="sm" len="sm"/>
            </a:ln>
            <a:effectLst/>
          </p:spPr>
        </p:pic>
        <p:sp>
          <p:nvSpPr>
            <p:cNvPr id="401416" name="Text Box 8"/>
            <p:cNvSpPr txBox="1">
              <a:spLocks noChangeArrowheads="1"/>
            </p:cNvSpPr>
            <p:nvPr/>
          </p:nvSpPr>
          <p:spPr bwMode="auto">
            <a:xfrm>
              <a:off x="481" y="4530"/>
              <a:ext cx="224" cy="237"/>
            </a:xfrm>
            <a:prstGeom prst="rect">
              <a:avLst/>
            </a:prstGeom>
            <a:noFill/>
            <a:ln w="25400">
              <a:noFill/>
              <a:miter lim="800000"/>
              <a:headEnd type="none" w="sm" len="sm"/>
              <a:tailEnd type="none" w="med" len="lg"/>
            </a:ln>
            <a:effectLst/>
          </p:spPr>
          <p:txBody>
            <a:bodyPr lIns="12360" tIns="12360" rIns="12360" bIns="12360">
              <a:spAutoFit/>
            </a:bodyPr>
            <a:lstStyle/>
            <a:p>
              <a:pPr defTabSz="800100">
                <a:spcBef>
                  <a:spcPct val="0"/>
                </a:spcBef>
                <a:buClr>
                  <a:srgbClr val="000000"/>
                </a:buClr>
              </a:pPr>
              <a:r>
                <a:rPr lang="en-US" sz="2300"/>
                <a:t>…</a:t>
              </a:r>
            </a:p>
          </p:txBody>
        </p:sp>
      </p:gr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2"/>
          <p:cNvSpPr>
            <a:spLocks noChangeArrowheads="1"/>
          </p:cNvSpPr>
          <p:nvPr/>
        </p:nvSpPr>
        <p:spPr bwMode="auto">
          <a:xfrm>
            <a:off x="3957638" y="0"/>
            <a:ext cx="3033712" cy="465138"/>
          </a:xfrm>
          <a:prstGeom prst="rect">
            <a:avLst/>
          </a:prstGeom>
          <a:noFill/>
          <a:ln w="9525">
            <a:noFill/>
            <a:miter lim="800000"/>
            <a:headEnd/>
            <a:tailEnd/>
          </a:ln>
          <a:effectLst/>
        </p:spPr>
        <p:txBody>
          <a:bodyPr wrap="none" anchor="ctr"/>
          <a:lstStyle/>
          <a:p>
            <a:endParaRPr lang="en-US"/>
          </a:p>
        </p:txBody>
      </p:sp>
      <p:sp>
        <p:nvSpPr>
          <p:cNvPr id="403459" name="Rectangle 3"/>
          <p:cNvSpPr>
            <a:spLocks noChangeArrowheads="1"/>
          </p:cNvSpPr>
          <p:nvPr/>
        </p:nvSpPr>
        <p:spPr bwMode="auto">
          <a:xfrm>
            <a:off x="-1588" y="0"/>
            <a:ext cx="3030538" cy="465138"/>
          </a:xfrm>
          <a:prstGeom prst="rect">
            <a:avLst/>
          </a:prstGeom>
          <a:noFill/>
          <a:ln w="9525">
            <a:noFill/>
            <a:miter lim="800000"/>
            <a:headEnd/>
            <a:tailEnd/>
          </a:ln>
          <a:effectLst/>
        </p:spPr>
        <p:txBody>
          <a:bodyPr wrap="none" anchor="ctr"/>
          <a:lstStyle/>
          <a:p>
            <a:endParaRPr lang="en-US"/>
          </a:p>
        </p:txBody>
      </p:sp>
      <p:sp>
        <p:nvSpPr>
          <p:cNvPr id="403464" name="Rectangle 8"/>
          <p:cNvSpPr>
            <a:spLocks noChangeArrowheads="1" noTextEdit="1"/>
          </p:cNvSpPr>
          <p:nvPr>
            <p:ph type="sldImg"/>
          </p:nvPr>
        </p:nvSpPr>
        <p:spPr>
          <a:ln/>
        </p:spPr>
      </p:sp>
      <p:sp>
        <p:nvSpPr>
          <p:cNvPr id="403465" name="Rectangle 9"/>
          <p:cNvSpPr>
            <a:spLocks noGrp="1" noChangeArrowheads="1"/>
          </p:cNvSpPr>
          <p:nvPr>
            <p:ph type="body" idx="1"/>
          </p:nvPr>
        </p:nvSpPr>
        <p:spPr/>
        <p:txBody>
          <a:bodyPr/>
          <a:lstStyle/>
          <a:p>
            <a:r>
              <a:rPr lang="en-US"/>
              <a:t>Illegal Queries Using Group Functions (continued)</a:t>
            </a:r>
          </a:p>
          <a:p>
            <a:pPr lvl="1" eaLnBrk="0" hangingPunct="0">
              <a:spcBef>
                <a:spcPct val="30000"/>
              </a:spcBef>
              <a:buSzTx/>
              <a:buFontTx/>
              <a:buNone/>
            </a:pPr>
            <a:r>
              <a:rPr lang="en-US">
                <a:solidFill>
                  <a:schemeClr val="tx1"/>
                </a:solidFill>
              </a:rPr>
              <a:t>The </a:t>
            </a:r>
            <a:r>
              <a:rPr lang="en-US">
                <a:solidFill>
                  <a:schemeClr val="tx1"/>
                </a:solidFill>
                <a:latin typeface="Courier New" pitchFamily="49" charset="0"/>
              </a:rPr>
              <a:t>WHERE</a:t>
            </a:r>
            <a:r>
              <a:rPr lang="en-US">
                <a:solidFill>
                  <a:schemeClr val="tx1"/>
                </a:solidFill>
              </a:rPr>
              <a:t> clause cannot be used to restrict groups. The </a:t>
            </a:r>
            <a:r>
              <a:rPr lang="en-US">
                <a:solidFill>
                  <a:schemeClr val="tx1"/>
                </a:solidFill>
                <a:latin typeface="Courier New" pitchFamily="49" charset="0"/>
              </a:rPr>
              <a:t>SELECT</a:t>
            </a:r>
            <a:r>
              <a:rPr lang="en-US">
                <a:solidFill>
                  <a:schemeClr val="tx1"/>
                </a:solidFill>
              </a:rPr>
              <a:t> statement in the slide example results in an error because it uses the </a:t>
            </a:r>
            <a:r>
              <a:rPr lang="en-US">
                <a:solidFill>
                  <a:schemeClr val="tx1"/>
                </a:solidFill>
                <a:latin typeface="Courier New" pitchFamily="49" charset="0"/>
              </a:rPr>
              <a:t>WHERE</a:t>
            </a:r>
            <a:r>
              <a:rPr lang="en-US">
                <a:solidFill>
                  <a:schemeClr val="tx1"/>
                </a:solidFill>
              </a:rPr>
              <a:t> clause to restrict the display of average salaries of those departments that have an average salary greater than $8,000.</a:t>
            </a:r>
          </a:p>
          <a:p>
            <a:pPr lvl="1" eaLnBrk="0" hangingPunct="0">
              <a:spcBef>
                <a:spcPct val="30000"/>
              </a:spcBef>
              <a:buSzTx/>
              <a:buFontTx/>
              <a:buNone/>
            </a:pPr>
            <a:r>
              <a:rPr lang="en-US">
                <a:solidFill>
                  <a:schemeClr val="tx1"/>
                </a:solidFill>
              </a:rPr>
              <a:t>You can correct the error in the example by using the </a:t>
            </a:r>
            <a:r>
              <a:rPr lang="en-US">
                <a:solidFill>
                  <a:schemeClr val="tx1"/>
                </a:solidFill>
                <a:latin typeface="Courier New" pitchFamily="49" charset="0"/>
              </a:rPr>
              <a:t>HAVING</a:t>
            </a:r>
            <a:r>
              <a:rPr lang="en-US">
                <a:solidFill>
                  <a:schemeClr val="tx1"/>
                </a:solidFill>
              </a:rPr>
              <a:t> clause to restrict groups:</a:t>
            </a:r>
            <a:endParaRPr lang="en-US">
              <a:solidFill>
                <a:schemeClr val="tx1"/>
              </a:solidFill>
              <a:latin typeface="Courier New" pitchFamily="49" charset="0"/>
            </a:endParaRPr>
          </a:p>
          <a:p>
            <a:pPr lvl="1" eaLnBrk="0" hangingPunct="0">
              <a:spcBef>
                <a:spcPct val="0"/>
              </a:spcBef>
              <a:buSzTx/>
              <a:buFontTx/>
              <a:buNone/>
            </a:pPr>
            <a:r>
              <a:rPr lang="en-US" sz="1100">
                <a:solidFill>
                  <a:schemeClr val="tx1"/>
                </a:solidFill>
                <a:latin typeface="Courier New" pitchFamily="49" charset="0"/>
              </a:rPr>
              <a:t>   SELECT   department_id, AVG(salary)</a:t>
            </a:r>
          </a:p>
          <a:p>
            <a:pPr lvl="1" eaLnBrk="0" hangingPunct="0">
              <a:spcBef>
                <a:spcPct val="0"/>
              </a:spcBef>
              <a:buSzTx/>
              <a:buFontTx/>
              <a:buNone/>
            </a:pPr>
            <a:r>
              <a:rPr lang="en-US" sz="1100">
                <a:solidFill>
                  <a:schemeClr val="tx1"/>
                </a:solidFill>
                <a:latin typeface="Courier New" pitchFamily="49" charset="0"/>
              </a:rPr>
              <a:t>   FROM     employees</a:t>
            </a:r>
          </a:p>
          <a:p>
            <a:pPr lvl="1" eaLnBrk="0" hangingPunct="0">
              <a:spcBef>
                <a:spcPct val="0"/>
              </a:spcBef>
              <a:buSzTx/>
              <a:buFontTx/>
              <a:buNone/>
            </a:pPr>
            <a:r>
              <a:rPr lang="en-US" sz="1100">
                <a:solidFill>
                  <a:schemeClr val="tx1"/>
                </a:solidFill>
                <a:latin typeface="Courier New" pitchFamily="49" charset="0"/>
              </a:rPr>
              <a:t>   HAVING   AVG(salary) &gt; 8000</a:t>
            </a:r>
          </a:p>
          <a:p>
            <a:pPr lvl="1" eaLnBrk="0" hangingPunct="0">
              <a:spcBef>
                <a:spcPct val="0"/>
              </a:spcBef>
              <a:buSzTx/>
              <a:buFontTx/>
              <a:buNone/>
            </a:pPr>
            <a:r>
              <a:rPr lang="en-US" sz="1100">
                <a:solidFill>
                  <a:schemeClr val="tx1"/>
                </a:solidFill>
                <a:latin typeface="Courier New" pitchFamily="49" charset="0"/>
              </a:rPr>
              <a:t>   GROUP BY department_id;</a:t>
            </a:r>
          </a:p>
        </p:txBody>
      </p:sp>
      <p:sp>
        <p:nvSpPr>
          <p:cNvPr id="403462" name="Rectangle 6"/>
          <p:cNvSpPr>
            <a:spLocks noChangeArrowheads="1"/>
          </p:cNvSpPr>
          <p:nvPr/>
        </p:nvSpPr>
        <p:spPr bwMode="auto">
          <a:xfrm>
            <a:off x="468313" y="4826000"/>
            <a:ext cx="6146800" cy="3814763"/>
          </a:xfrm>
          <a:prstGeom prst="rect">
            <a:avLst/>
          </a:prstGeom>
          <a:noFill/>
          <a:ln w="9525">
            <a:noFill/>
            <a:miter lim="800000"/>
            <a:headEnd/>
            <a:tailEnd/>
          </a:ln>
          <a:effectLst/>
        </p:spPr>
        <p:txBody>
          <a:bodyPr lIns="92705" tIns="46352" rIns="92705" bIns="46352"/>
          <a:lstStyle/>
          <a:p>
            <a:pPr algn="l" defTabSz="414338" eaLnBrk="0" hangingPunct="0">
              <a:spcBef>
                <a:spcPct val="30000"/>
              </a:spcBef>
              <a:buClrTx/>
              <a:buFontTx/>
              <a:buNone/>
            </a:pPr>
            <a:endParaRPr lang="en-US" sz="1100" b="0">
              <a:latin typeface="Courier New" pitchFamily="49" charset="0"/>
            </a:endParaRPr>
          </a:p>
        </p:txBody>
      </p:sp>
      <p:pic>
        <p:nvPicPr>
          <p:cNvPr id="403463" name="Picture 7"/>
          <p:cNvPicPr>
            <a:picLocks noChangeAspect="1" noChangeArrowheads="1"/>
          </p:cNvPicPr>
          <p:nvPr/>
        </p:nvPicPr>
        <p:blipFill>
          <a:blip r:embed="rId3"/>
          <a:srcRect/>
          <a:stretch>
            <a:fillRect/>
          </a:stretch>
        </p:blipFill>
        <p:spPr bwMode="gray">
          <a:xfrm>
            <a:off x="830263" y="6991350"/>
            <a:ext cx="5519737" cy="1117600"/>
          </a:xfrm>
          <a:prstGeom prst="rect">
            <a:avLst/>
          </a:prstGeom>
          <a:noFill/>
          <a:ln w="25400">
            <a:noFill/>
            <a:miter lim="800000"/>
            <a:headEnd type="none" w="sm" len="sm"/>
            <a:tailEnd type="none" w="sm" len="sm"/>
          </a:ln>
          <a:effectLst/>
        </p:spPr>
      </p:pic>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8" name="Rectangle 4"/>
          <p:cNvSpPr>
            <a:spLocks noChangeArrowheads="1" noTextEdit="1"/>
          </p:cNvSpPr>
          <p:nvPr>
            <p:ph type="sldImg"/>
          </p:nvPr>
        </p:nvSpPr>
        <p:spPr>
          <a:ln/>
        </p:spPr>
      </p:sp>
      <p:sp>
        <p:nvSpPr>
          <p:cNvPr id="405509" name="Rectangle 5"/>
          <p:cNvSpPr>
            <a:spLocks noGrp="1" noChangeArrowheads="1"/>
          </p:cNvSpPr>
          <p:nvPr>
            <p:ph type="body" idx="1"/>
          </p:nvPr>
        </p:nvSpPr>
        <p:spPr/>
        <p:txBody>
          <a:bodyPr/>
          <a:lstStyle/>
          <a:p>
            <a:r>
              <a:rPr lang="en-US"/>
              <a:t>Restricting Group Results</a:t>
            </a:r>
          </a:p>
          <a:p>
            <a:pPr lvl="1"/>
            <a:r>
              <a:rPr lang="en-US">
                <a:solidFill>
                  <a:schemeClr val="tx1"/>
                </a:solidFill>
              </a:rPr>
              <a:t>In the same way that you use the </a:t>
            </a:r>
            <a:r>
              <a:rPr lang="en-US">
                <a:solidFill>
                  <a:schemeClr val="tx1"/>
                </a:solidFill>
                <a:latin typeface="Courier New" pitchFamily="49" charset="0"/>
              </a:rPr>
              <a:t>WHERE</a:t>
            </a:r>
            <a:r>
              <a:rPr lang="en-US">
                <a:solidFill>
                  <a:schemeClr val="tx1"/>
                </a:solidFill>
              </a:rPr>
              <a:t> clause to restrict the rows that you select, you use the </a:t>
            </a:r>
            <a:r>
              <a:rPr lang="en-US">
                <a:solidFill>
                  <a:schemeClr val="tx1"/>
                </a:solidFill>
                <a:latin typeface="Courier New" pitchFamily="49" charset="0"/>
              </a:rPr>
              <a:t>HAVING</a:t>
            </a:r>
            <a:r>
              <a:rPr lang="en-US">
                <a:solidFill>
                  <a:schemeClr val="tx1"/>
                </a:solidFill>
              </a:rPr>
              <a:t> clause to restrict groups. To find the maximum salary in each of the departments that have a maximum salary greater than $10,000, you need to do the following:</a:t>
            </a:r>
          </a:p>
          <a:p>
            <a:pPr lvl="2">
              <a:buFontTx/>
              <a:buNone/>
            </a:pPr>
            <a:r>
              <a:rPr lang="en-US">
                <a:solidFill>
                  <a:schemeClr val="tx1"/>
                </a:solidFill>
              </a:rPr>
              <a:t>1.	Find the average salary for each department by grouping by department number.</a:t>
            </a:r>
          </a:p>
          <a:p>
            <a:pPr lvl="2">
              <a:buFontTx/>
              <a:buNone/>
            </a:pPr>
            <a:r>
              <a:rPr lang="en-US">
                <a:solidFill>
                  <a:schemeClr val="tx1"/>
                </a:solidFill>
              </a:rPr>
              <a:t>2.	Restrict the groups to those departments with a maximum salary greater than $10,000.</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ChangeArrowheads="1"/>
          </p:cNvSpPr>
          <p:nvPr/>
        </p:nvSpPr>
        <p:spPr bwMode="auto">
          <a:xfrm>
            <a:off x="3957638" y="0"/>
            <a:ext cx="3033712" cy="465138"/>
          </a:xfrm>
          <a:prstGeom prst="rect">
            <a:avLst/>
          </a:prstGeom>
          <a:noFill/>
          <a:ln w="9525">
            <a:noFill/>
            <a:miter lim="800000"/>
            <a:headEnd/>
            <a:tailEnd/>
          </a:ln>
          <a:effectLst/>
        </p:spPr>
        <p:txBody>
          <a:bodyPr wrap="none" anchor="ctr"/>
          <a:lstStyle/>
          <a:p>
            <a:endParaRPr lang="en-US"/>
          </a:p>
        </p:txBody>
      </p:sp>
      <p:sp>
        <p:nvSpPr>
          <p:cNvPr id="366595" name="Rectangle 3"/>
          <p:cNvSpPr>
            <a:spLocks noChangeArrowheads="1"/>
          </p:cNvSpPr>
          <p:nvPr/>
        </p:nvSpPr>
        <p:spPr bwMode="auto">
          <a:xfrm>
            <a:off x="-1588" y="0"/>
            <a:ext cx="3030538" cy="465138"/>
          </a:xfrm>
          <a:prstGeom prst="rect">
            <a:avLst/>
          </a:prstGeom>
          <a:noFill/>
          <a:ln w="9525">
            <a:noFill/>
            <a:miter lim="800000"/>
            <a:headEnd/>
            <a:tailEnd/>
          </a:ln>
          <a:effectLst/>
        </p:spPr>
        <p:txBody>
          <a:bodyPr wrap="none" anchor="ctr"/>
          <a:lstStyle/>
          <a:p>
            <a:endParaRPr lang="en-US"/>
          </a:p>
        </p:txBody>
      </p:sp>
      <p:sp>
        <p:nvSpPr>
          <p:cNvPr id="366598" name="Rectangle 6"/>
          <p:cNvSpPr>
            <a:spLocks noChangeArrowheads="1" noTextEdit="1"/>
          </p:cNvSpPr>
          <p:nvPr>
            <p:ph type="sldImg"/>
          </p:nvPr>
        </p:nvSpPr>
        <p:spPr>
          <a:ln/>
        </p:spPr>
      </p:sp>
      <p:sp>
        <p:nvSpPr>
          <p:cNvPr id="366599" name="Rectangle 7"/>
          <p:cNvSpPr>
            <a:spLocks noGrp="1" noChangeArrowheads="1"/>
          </p:cNvSpPr>
          <p:nvPr>
            <p:ph type="body" idx="1"/>
          </p:nvPr>
        </p:nvSpPr>
        <p:spPr/>
        <p:txBody>
          <a:bodyPr/>
          <a:lstStyle/>
          <a:p>
            <a:r>
              <a:rPr lang="en-US"/>
              <a:t>Objectives</a:t>
            </a:r>
          </a:p>
          <a:p>
            <a:pPr lvl="1"/>
            <a:r>
              <a:rPr lang="en-US">
                <a:solidFill>
                  <a:schemeClr val="tx1"/>
                </a:solidFill>
              </a:rPr>
              <a:t>This lesson further addresses functions. It focuses on obtaining summary information (such as averages) for groups of rows. It discusses how to group rows in a table into smaller sets and how to specify search criteria for groups of rows.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6" name="Rectangle 4"/>
          <p:cNvSpPr>
            <a:spLocks noChangeArrowheads="1" noTextEdit="1"/>
          </p:cNvSpPr>
          <p:nvPr>
            <p:ph type="sldImg"/>
          </p:nvPr>
        </p:nvSpPr>
        <p:spPr>
          <a:ln/>
        </p:spPr>
      </p:sp>
      <p:sp>
        <p:nvSpPr>
          <p:cNvPr id="407557" name="Rectangle 5"/>
          <p:cNvSpPr>
            <a:spLocks noGrp="1" noChangeArrowheads="1"/>
          </p:cNvSpPr>
          <p:nvPr>
            <p:ph type="body" idx="1"/>
          </p:nvPr>
        </p:nvSpPr>
        <p:spPr/>
        <p:txBody>
          <a:bodyPr/>
          <a:lstStyle/>
          <a:p>
            <a:r>
              <a:rPr lang="en-US"/>
              <a:t>Restricting Group Results with the </a:t>
            </a:r>
            <a:r>
              <a:rPr lang="en-US">
                <a:latin typeface="Courier New" pitchFamily="49" charset="0"/>
              </a:rPr>
              <a:t>HAVING</a:t>
            </a:r>
            <a:r>
              <a:rPr lang="en-US"/>
              <a:t> Clause</a:t>
            </a:r>
          </a:p>
          <a:p>
            <a:pPr lvl="1">
              <a:lnSpc>
                <a:spcPct val="85000"/>
              </a:lnSpc>
            </a:pPr>
            <a:r>
              <a:rPr lang="en-US">
                <a:solidFill>
                  <a:schemeClr val="tx1"/>
                </a:solidFill>
              </a:rPr>
              <a:t>You use the </a:t>
            </a:r>
            <a:r>
              <a:rPr lang="en-US">
                <a:solidFill>
                  <a:schemeClr val="tx1"/>
                </a:solidFill>
                <a:latin typeface="Courier New" pitchFamily="49" charset="0"/>
              </a:rPr>
              <a:t>HAVING</a:t>
            </a:r>
            <a:r>
              <a:rPr lang="en-US">
                <a:solidFill>
                  <a:schemeClr val="tx1"/>
                </a:solidFill>
              </a:rPr>
              <a:t> clause to specify which groups are to be displayed, thus further restricting the groups on the basis of aggregate information.</a:t>
            </a:r>
          </a:p>
          <a:p>
            <a:pPr lvl="1">
              <a:lnSpc>
                <a:spcPct val="85000"/>
              </a:lnSpc>
            </a:pPr>
            <a:r>
              <a:rPr lang="en-US">
                <a:solidFill>
                  <a:schemeClr val="tx1"/>
                </a:solidFill>
              </a:rPr>
              <a:t>In the syntax, </a:t>
            </a:r>
            <a:r>
              <a:rPr lang="en-US" i="1">
                <a:solidFill>
                  <a:schemeClr val="tx1"/>
                </a:solidFill>
                <a:latin typeface="Courier New" pitchFamily="49" charset="0"/>
              </a:rPr>
              <a:t>group</a:t>
            </a:r>
            <a:r>
              <a:rPr lang="en-US" i="1">
                <a:solidFill>
                  <a:schemeClr val="tx1"/>
                </a:solidFill>
              </a:rPr>
              <a:t>_</a:t>
            </a:r>
            <a:r>
              <a:rPr lang="en-US" i="1">
                <a:solidFill>
                  <a:schemeClr val="tx1"/>
                </a:solidFill>
                <a:latin typeface="Courier New" pitchFamily="49" charset="0"/>
              </a:rPr>
              <a:t>condition </a:t>
            </a:r>
            <a:r>
              <a:rPr lang="en-US">
                <a:solidFill>
                  <a:schemeClr val="tx1"/>
                </a:solidFill>
              </a:rPr>
              <a:t>restricts the groups of rows returned to those groups for which the specified condition is true.</a:t>
            </a:r>
          </a:p>
          <a:p>
            <a:pPr lvl="1">
              <a:lnSpc>
                <a:spcPct val="85000"/>
              </a:lnSpc>
            </a:pPr>
            <a:r>
              <a:rPr lang="en-US">
                <a:solidFill>
                  <a:schemeClr val="tx1"/>
                </a:solidFill>
                <a:latin typeface="Times" pitchFamily="18" charset="0"/>
              </a:rPr>
              <a:t>The Oracle server performs the following steps when you use the </a:t>
            </a:r>
            <a:r>
              <a:rPr lang="en-US">
                <a:solidFill>
                  <a:schemeClr val="tx1"/>
                </a:solidFill>
                <a:latin typeface="Courier New" pitchFamily="49" charset="0"/>
              </a:rPr>
              <a:t>HAVING</a:t>
            </a:r>
            <a:r>
              <a:rPr lang="en-US">
                <a:solidFill>
                  <a:schemeClr val="tx1"/>
                </a:solidFill>
                <a:latin typeface="Times" pitchFamily="18" charset="0"/>
              </a:rPr>
              <a:t> clause:</a:t>
            </a:r>
            <a:endParaRPr lang="en-US">
              <a:solidFill>
                <a:schemeClr val="tx1"/>
              </a:solidFill>
            </a:endParaRPr>
          </a:p>
          <a:p>
            <a:pPr lvl="2">
              <a:lnSpc>
                <a:spcPct val="85000"/>
              </a:lnSpc>
              <a:spcBef>
                <a:spcPct val="15000"/>
              </a:spcBef>
              <a:buFontTx/>
              <a:buNone/>
            </a:pPr>
            <a:r>
              <a:rPr lang="en-US">
                <a:solidFill>
                  <a:schemeClr val="tx1"/>
                </a:solidFill>
              </a:rPr>
              <a:t>1.	Rows are grouped.</a:t>
            </a:r>
          </a:p>
          <a:p>
            <a:pPr lvl="2">
              <a:lnSpc>
                <a:spcPct val="85000"/>
              </a:lnSpc>
              <a:spcBef>
                <a:spcPct val="15000"/>
              </a:spcBef>
              <a:buFontTx/>
              <a:buNone/>
            </a:pPr>
            <a:r>
              <a:rPr lang="en-US">
                <a:solidFill>
                  <a:schemeClr val="tx1"/>
                </a:solidFill>
              </a:rPr>
              <a:t>2.	The group function is applied to the group.</a:t>
            </a:r>
          </a:p>
          <a:p>
            <a:pPr lvl="2">
              <a:lnSpc>
                <a:spcPct val="85000"/>
              </a:lnSpc>
              <a:spcBef>
                <a:spcPct val="15000"/>
              </a:spcBef>
              <a:buFontTx/>
              <a:buNone/>
            </a:pPr>
            <a:r>
              <a:rPr lang="en-US">
                <a:solidFill>
                  <a:schemeClr val="tx1"/>
                </a:solidFill>
              </a:rPr>
              <a:t>3.	The groups that match the criteria in the </a:t>
            </a:r>
            <a:r>
              <a:rPr lang="en-US">
                <a:solidFill>
                  <a:schemeClr val="tx1"/>
                </a:solidFill>
                <a:latin typeface="Courier New" pitchFamily="49" charset="0"/>
              </a:rPr>
              <a:t>HAVING</a:t>
            </a:r>
            <a:r>
              <a:rPr lang="en-US">
                <a:solidFill>
                  <a:schemeClr val="tx1"/>
                </a:solidFill>
              </a:rPr>
              <a:t> clause are displayed.</a:t>
            </a:r>
          </a:p>
          <a:p>
            <a:pPr lvl="1">
              <a:lnSpc>
                <a:spcPct val="85000"/>
              </a:lnSpc>
            </a:pPr>
            <a:r>
              <a:rPr lang="en-US">
                <a:solidFill>
                  <a:schemeClr val="tx1"/>
                </a:solidFill>
              </a:rPr>
              <a:t>The </a:t>
            </a:r>
            <a:r>
              <a:rPr lang="en-US">
                <a:solidFill>
                  <a:schemeClr val="tx1"/>
                </a:solidFill>
                <a:latin typeface="Courier New" pitchFamily="49" charset="0"/>
              </a:rPr>
              <a:t>HAVING</a:t>
            </a:r>
            <a:r>
              <a:rPr lang="en-US">
                <a:solidFill>
                  <a:schemeClr val="tx1"/>
                </a:solidFill>
              </a:rPr>
              <a:t> clause can precede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but it is recommended that you place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first because that is more logical. Groups are formed and group functions are calculated before the </a:t>
            </a:r>
            <a:r>
              <a:rPr lang="en-US">
                <a:solidFill>
                  <a:schemeClr val="tx1"/>
                </a:solidFill>
                <a:latin typeface="Courier New" pitchFamily="49" charset="0"/>
              </a:rPr>
              <a:t>HAVING</a:t>
            </a:r>
            <a:r>
              <a:rPr lang="en-US">
                <a:solidFill>
                  <a:schemeClr val="tx1"/>
                </a:solidFill>
              </a:rPr>
              <a:t> clause is applied to the groups in the </a:t>
            </a:r>
            <a:r>
              <a:rPr lang="en-US">
                <a:solidFill>
                  <a:schemeClr val="tx1"/>
                </a:solidFill>
                <a:latin typeface="Courier New" pitchFamily="49" charset="0"/>
              </a:rPr>
              <a:t>SELECT</a:t>
            </a:r>
            <a:r>
              <a:rPr lang="en-US">
                <a:solidFill>
                  <a:schemeClr val="tx1"/>
                </a:solidFill>
              </a:rPr>
              <a:t> list.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409603"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409608" name="Rectangle 8"/>
          <p:cNvSpPr>
            <a:spLocks noChangeArrowheads="1" noTextEdit="1"/>
          </p:cNvSpPr>
          <p:nvPr>
            <p:ph type="sldImg"/>
          </p:nvPr>
        </p:nvSpPr>
        <p:spPr>
          <a:ln/>
        </p:spPr>
      </p:sp>
      <p:sp>
        <p:nvSpPr>
          <p:cNvPr id="409609" name="Rectangle 9"/>
          <p:cNvSpPr>
            <a:spLocks noGrp="1" noChangeArrowheads="1"/>
          </p:cNvSpPr>
          <p:nvPr>
            <p:ph type="body" idx="1"/>
          </p:nvPr>
        </p:nvSpPr>
        <p:spPr/>
        <p:txBody>
          <a:bodyPr/>
          <a:lstStyle/>
          <a:p>
            <a:r>
              <a:rPr lang="en-US"/>
              <a:t>Using the </a:t>
            </a:r>
            <a:r>
              <a:rPr lang="en-US">
                <a:latin typeface="Courier New" pitchFamily="49" charset="0"/>
              </a:rPr>
              <a:t>HAVING</a:t>
            </a:r>
            <a:r>
              <a:rPr lang="en-US"/>
              <a:t> Clause</a:t>
            </a:r>
          </a:p>
          <a:p>
            <a:pPr lvl="1"/>
            <a:r>
              <a:rPr lang="en-US">
                <a:solidFill>
                  <a:schemeClr val="tx1"/>
                </a:solidFill>
              </a:rPr>
              <a:t>The slide example displays department numbers and maximum salaries for those departments with a maximum salary that is greater than $10,000. </a:t>
            </a:r>
          </a:p>
          <a:p>
            <a:pPr lvl="1"/>
            <a:r>
              <a:rPr lang="en-US">
                <a:solidFill>
                  <a:schemeClr val="tx1"/>
                </a:solidFill>
              </a:rPr>
              <a:t>You can use the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without using a group function in the </a:t>
            </a:r>
            <a:r>
              <a:rPr lang="en-US">
                <a:solidFill>
                  <a:schemeClr val="tx1"/>
                </a:solidFill>
                <a:latin typeface="Courier New" pitchFamily="49" charset="0"/>
              </a:rPr>
              <a:t>SELECT</a:t>
            </a:r>
            <a:r>
              <a:rPr lang="en-US">
                <a:solidFill>
                  <a:schemeClr val="tx1"/>
                </a:solidFill>
              </a:rPr>
              <a:t> list. </a:t>
            </a:r>
          </a:p>
          <a:p>
            <a:pPr lvl="1"/>
            <a:r>
              <a:rPr lang="en-US">
                <a:solidFill>
                  <a:schemeClr val="tx1"/>
                </a:solidFill>
              </a:rPr>
              <a:t>If you restrict rows based on the result of a group function, you must have a </a:t>
            </a:r>
            <a:r>
              <a:rPr lang="en-US">
                <a:solidFill>
                  <a:schemeClr val="tx1"/>
                </a:solidFill>
                <a:latin typeface="Courier New" pitchFamily="49" charset="0"/>
              </a:rPr>
              <a:t>GROUP</a:t>
            </a:r>
            <a:r>
              <a:rPr lang="en-US">
                <a:solidFill>
                  <a:schemeClr val="tx1"/>
                </a:solidFill>
              </a:rPr>
              <a:t> </a:t>
            </a:r>
            <a:r>
              <a:rPr lang="en-US">
                <a:solidFill>
                  <a:schemeClr val="tx1"/>
                </a:solidFill>
                <a:latin typeface="Courier New" pitchFamily="49" charset="0"/>
              </a:rPr>
              <a:t>BY</a:t>
            </a:r>
            <a:r>
              <a:rPr lang="en-US">
                <a:solidFill>
                  <a:schemeClr val="tx1"/>
                </a:solidFill>
              </a:rPr>
              <a:t> clause as well as the </a:t>
            </a:r>
            <a:r>
              <a:rPr lang="en-US">
                <a:solidFill>
                  <a:schemeClr val="tx1"/>
                </a:solidFill>
                <a:latin typeface="Courier New" pitchFamily="49" charset="0"/>
              </a:rPr>
              <a:t>HAVING</a:t>
            </a:r>
            <a:r>
              <a:rPr lang="en-US">
                <a:solidFill>
                  <a:schemeClr val="tx1"/>
                </a:solidFill>
              </a:rPr>
              <a:t> clause.</a:t>
            </a:r>
          </a:p>
          <a:p>
            <a:pPr lvl="1"/>
            <a:r>
              <a:rPr lang="en-US">
                <a:solidFill>
                  <a:schemeClr val="tx1"/>
                </a:solidFill>
              </a:rPr>
              <a:t>The following example displays the department numbers and average salaries for those departments with a maximum salary that is greater than $10,000:</a:t>
            </a:r>
          </a:p>
          <a:p>
            <a:pPr lvl="1"/>
            <a:endParaRPr lang="en-US" sz="500">
              <a:solidFill>
                <a:schemeClr val="tx1"/>
              </a:solidFill>
            </a:endParaRPr>
          </a:p>
          <a:p>
            <a:pPr lvl="1">
              <a:spcBef>
                <a:spcPct val="0"/>
              </a:spcBef>
            </a:pPr>
            <a:r>
              <a:rPr lang="en-US" sz="1100">
                <a:solidFill>
                  <a:schemeClr val="tx1"/>
                </a:solidFill>
                <a:latin typeface="Courier New" pitchFamily="49" charset="0"/>
              </a:rPr>
              <a:t>   SELECT   department_id, AVG(salary)</a:t>
            </a:r>
          </a:p>
          <a:p>
            <a:pPr lvl="1">
              <a:spcBef>
                <a:spcPct val="0"/>
              </a:spcBef>
            </a:pPr>
            <a:r>
              <a:rPr lang="en-US" sz="1100">
                <a:solidFill>
                  <a:schemeClr val="tx1"/>
                </a:solidFill>
                <a:latin typeface="Courier New" pitchFamily="49" charset="0"/>
              </a:rPr>
              <a:t>   FROM     employees</a:t>
            </a:r>
          </a:p>
          <a:p>
            <a:pPr lvl="1">
              <a:spcBef>
                <a:spcPct val="0"/>
              </a:spcBef>
            </a:pPr>
            <a:r>
              <a:rPr lang="en-US" sz="1100">
                <a:solidFill>
                  <a:schemeClr val="tx1"/>
                </a:solidFill>
                <a:latin typeface="Courier New" pitchFamily="49" charset="0"/>
              </a:rPr>
              <a:t>   GROUP BY department_id</a:t>
            </a:r>
          </a:p>
          <a:p>
            <a:pPr lvl="1">
              <a:spcBef>
                <a:spcPct val="0"/>
              </a:spcBef>
            </a:pPr>
            <a:r>
              <a:rPr lang="en-US" sz="1100">
                <a:solidFill>
                  <a:schemeClr val="tx1"/>
                </a:solidFill>
                <a:latin typeface="Courier New" pitchFamily="49" charset="0"/>
              </a:rPr>
              <a:t>   HAVING   max(salary)&gt;10000;</a:t>
            </a:r>
          </a:p>
        </p:txBody>
      </p:sp>
      <p:sp>
        <p:nvSpPr>
          <p:cNvPr id="409606" name="Rectangle 6"/>
          <p:cNvSpPr>
            <a:spLocks noChangeArrowheads="1"/>
          </p:cNvSpPr>
          <p:nvPr/>
        </p:nvSpPr>
        <p:spPr bwMode="auto">
          <a:xfrm>
            <a:off x="684213" y="6508750"/>
            <a:ext cx="5711825" cy="755650"/>
          </a:xfrm>
          <a:prstGeom prst="rect">
            <a:avLst/>
          </a:prstGeom>
          <a:noFill/>
          <a:ln w="9525">
            <a:noFill/>
            <a:miter lim="800000"/>
            <a:headEnd/>
            <a:tailEnd/>
          </a:ln>
          <a:effectLst/>
        </p:spPr>
        <p:txBody>
          <a:bodyPr wrap="none" anchor="ctr"/>
          <a:lstStyle/>
          <a:p>
            <a:endParaRPr lang="en-US"/>
          </a:p>
        </p:txBody>
      </p:sp>
      <p:pic>
        <p:nvPicPr>
          <p:cNvPr id="409607" name="Picture 7"/>
          <p:cNvPicPr>
            <a:picLocks noChangeAspect="1" noChangeArrowheads="1"/>
          </p:cNvPicPr>
          <p:nvPr/>
        </p:nvPicPr>
        <p:blipFill>
          <a:blip r:embed="rId3"/>
          <a:srcRect/>
          <a:stretch>
            <a:fillRect/>
          </a:stretch>
        </p:blipFill>
        <p:spPr bwMode="gray">
          <a:xfrm>
            <a:off x="804863" y="7696200"/>
            <a:ext cx="5510212" cy="1119188"/>
          </a:xfrm>
          <a:prstGeom prst="rect">
            <a:avLst/>
          </a:prstGeom>
          <a:noFill/>
          <a:ln w="25400">
            <a:noFill/>
            <a:miter lim="800000"/>
            <a:headEnd type="none" w="sm" len="sm"/>
            <a:tailEnd type="none" w="sm" len="sm"/>
          </a:ln>
          <a:effectLst/>
        </p:spPr>
      </p:pic>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2" name="Rectangle 4"/>
          <p:cNvSpPr>
            <a:spLocks noChangeArrowheads="1" noTextEdit="1"/>
          </p:cNvSpPr>
          <p:nvPr>
            <p:ph type="sldImg"/>
          </p:nvPr>
        </p:nvSpPr>
        <p:spPr>
          <a:ln/>
        </p:spPr>
      </p:sp>
      <p:sp>
        <p:nvSpPr>
          <p:cNvPr id="411653" name="Rectangle 5"/>
          <p:cNvSpPr>
            <a:spLocks noGrp="1" noChangeArrowheads="1"/>
          </p:cNvSpPr>
          <p:nvPr>
            <p:ph type="body" idx="1"/>
          </p:nvPr>
        </p:nvSpPr>
        <p:spPr/>
        <p:txBody>
          <a:bodyPr/>
          <a:lstStyle/>
          <a:p>
            <a:r>
              <a:rPr lang="en-US"/>
              <a:t>Using the </a:t>
            </a:r>
            <a:r>
              <a:rPr lang="en-US">
                <a:latin typeface="Courier New" pitchFamily="49" charset="0"/>
              </a:rPr>
              <a:t>HAVING</a:t>
            </a:r>
            <a:r>
              <a:rPr lang="en-US"/>
              <a:t> Clause (continued)</a:t>
            </a:r>
          </a:p>
          <a:p>
            <a:pPr lvl="1"/>
            <a:r>
              <a:rPr lang="en-US"/>
              <a:t>The slide example displays the job ID and total monthly salary for each job that has a total payroll exceeding $13,000. The example excludes sales representatives and sorts the list by the total monthly salary.</a:t>
            </a:r>
            <a:endParaRPr lang="en-US">
              <a:solidFill>
                <a:srgbClr val="0000FF"/>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413699"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413702" name="Rectangle 6"/>
          <p:cNvSpPr>
            <a:spLocks noChangeArrowheads="1" noTextEdit="1"/>
          </p:cNvSpPr>
          <p:nvPr>
            <p:ph type="sldImg"/>
          </p:nvPr>
        </p:nvSpPr>
        <p:spPr>
          <a:ln/>
        </p:spPr>
      </p:sp>
      <p:sp>
        <p:nvSpPr>
          <p:cNvPr id="413703" name="Rectangle 7"/>
          <p:cNvSpPr>
            <a:spLocks noGrp="1" noChangeArrowheads="1"/>
          </p:cNvSpPr>
          <p:nvPr>
            <p:ph type="body" idx="1"/>
          </p:nvPr>
        </p:nvSpPr>
        <p:spPr/>
        <p:txBody>
          <a:bodyPr/>
          <a:lstStyle/>
          <a:p>
            <a:r>
              <a:rPr lang="en-US"/>
              <a:t>Nesting Group Functions</a:t>
            </a:r>
          </a:p>
          <a:p>
            <a:pPr lvl="1"/>
            <a:r>
              <a:rPr lang="en-US">
                <a:solidFill>
                  <a:schemeClr val="tx1"/>
                </a:solidFill>
              </a:rPr>
              <a:t>Group functions can be nested to a depth of two. The slide example displays the maximum average salary.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8" name="Rectangle 4"/>
          <p:cNvSpPr>
            <a:spLocks noChangeArrowheads="1" noTextEdit="1"/>
          </p:cNvSpPr>
          <p:nvPr>
            <p:ph type="sldImg"/>
          </p:nvPr>
        </p:nvSpPr>
        <p:spPr>
          <a:ln/>
        </p:spPr>
      </p:sp>
      <p:sp>
        <p:nvSpPr>
          <p:cNvPr id="415749" name="Rectangle 5"/>
          <p:cNvSpPr>
            <a:spLocks noGrp="1" noChangeArrowheads="1"/>
          </p:cNvSpPr>
          <p:nvPr>
            <p:ph type="body" idx="1"/>
          </p:nvPr>
        </p:nvSpPr>
        <p:spPr/>
        <p:txBody>
          <a:bodyPr/>
          <a:lstStyle/>
          <a:p>
            <a:r>
              <a:rPr lang="en-US"/>
              <a:t>Summary</a:t>
            </a:r>
          </a:p>
          <a:p>
            <a:pPr lvl="1"/>
            <a:r>
              <a:rPr lang="en-US"/>
              <a:t>Several group functions are available in SQL, such as the following:</a:t>
            </a:r>
          </a:p>
          <a:p>
            <a:pPr lvl="2">
              <a:buFontTx/>
              <a:buNone/>
            </a:pPr>
            <a:r>
              <a:rPr lang="en-US">
                <a:latin typeface="Courier New" pitchFamily="49" charset="0"/>
              </a:rPr>
              <a:t>AVG</a:t>
            </a:r>
            <a:r>
              <a:rPr lang="en-US"/>
              <a:t>, </a:t>
            </a:r>
            <a:r>
              <a:rPr lang="en-US">
                <a:latin typeface="Courier New" pitchFamily="49" charset="0"/>
              </a:rPr>
              <a:t>COUNT</a:t>
            </a:r>
            <a:r>
              <a:rPr lang="en-US"/>
              <a:t>, </a:t>
            </a:r>
            <a:r>
              <a:rPr lang="en-US">
                <a:latin typeface="Courier New" pitchFamily="49" charset="0"/>
              </a:rPr>
              <a:t>MAX</a:t>
            </a:r>
            <a:r>
              <a:rPr lang="en-US"/>
              <a:t>, </a:t>
            </a:r>
            <a:r>
              <a:rPr lang="en-US">
                <a:latin typeface="Courier New" pitchFamily="49" charset="0"/>
              </a:rPr>
              <a:t>MIN</a:t>
            </a:r>
            <a:r>
              <a:rPr lang="en-US"/>
              <a:t>, </a:t>
            </a:r>
            <a:r>
              <a:rPr lang="en-US">
                <a:latin typeface="Courier New" pitchFamily="49" charset="0"/>
              </a:rPr>
              <a:t>SUM</a:t>
            </a:r>
            <a:r>
              <a:rPr lang="en-US"/>
              <a:t>, </a:t>
            </a:r>
            <a:r>
              <a:rPr lang="en-US">
                <a:latin typeface="Courier New" pitchFamily="49" charset="0"/>
              </a:rPr>
              <a:t>STDDEV</a:t>
            </a:r>
            <a:r>
              <a:rPr lang="en-US"/>
              <a:t>, and </a:t>
            </a:r>
            <a:r>
              <a:rPr lang="en-US">
                <a:latin typeface="Courier New" pitchFamily="49" charset="0"/>
              </a:rPr>
              <a:t>VARIANCE</a:t>
            </a:r>
          </a:p>
          <a:p>
            <a:pPr lvl="1"/>
            <a:r>
              <a:rPr lang="en-US"/>
              <a:t>You can create subgroups by using the </a:t>
            </a:r>
            <a:r>
              <a:rPr lang="en-US">
                <a:latin typeface="Courier New" pitchFamily="49" charset="0"/>
              </a:rPr>
              <a:t>GROUP</a:t>
            </a:r>
            <a:r>
              <a:rPr lang="en-US"/>
              <a:t> </a:t>
            </a:r>
            <a:r>
              <a:rPr lang="en-US">
                <a:latin typeface="Courier New" pitchFamily="49" charset="0"/>
              </a:rPr>
              <a:t>BY</a:t>
            </a:r>
            <a:r>
              <a:rPr lang="en-US"/>
              <a:t> clause. Groups can be restricted using the </a:t>
            </a:r>
            <a:r>
              <a:rPr lang="en-US">
                <a:latin typeface="Courier New" pitchFamily="49" charset="0"/>
              </a:rPr>
              <a:t>HAVING</a:t>
            </a:r>
            <a:r>
              <a:rPr lang="en-US"/>
              <a:t> clause.</a:t>
            </a:r>
          </a:p>
          <a:p>
            <a:pPr lvl="1"/>
            <a:r>
              <a:rPr lang="en-US"/>
              <a:t>Place the </a:t>
            </a:r>
            <a:r>
              <a:rPr lang="en-US">
                <a:latin typeface="Courier New" pitchFamily="49" charset="0"/>
              </a:rPr>
              <a:t>HAVING</a:t>
            </a:r>
            <a:r>
              <a:rPr lang="en-US"/>
              <a:t> and </a:t>
            </a:r>
            <a:r>
              <a:rPr lang="en-US">
                <a:latin typeface="Courier New" pitchFamily="49" charset="0"/>
              </a:rPr>
              <a:t>GROUP</a:t>
            </a:r>
            <a:r>
              <a:rPr lang="en-US"/>
              <a:t> </a:t>
            </a:r>
            <a:r>
              <a:rPr lang="en-US">
                <a:latin typeface="Courier New" pitchFamily="49" charset="0"/>
              </a:rPr>
              <a:t>BY</a:t>
            </a:r>
            <a:r>
              <a:rPr lang="en-US"/>
              <a:t> clauses after the </a:t>
            </a:r>
            <a:r>
              <a:rPr lang="en-US">
                <a:latin typeface="Courier New" pitchFamily="49" charset="0"/>
              </a:rPr>
              <a:t>WHERE</a:t>
            </a:r>
            <a:r>
              <a:rPr lang="en-US"/>
              <a:t> clause in a statement. The order of the </a:t>
            </a:r>
            <a:r>
              <a:rPr lang="en-US">
                <a:latin typeface="Courier New" pitchFamily="49" charset="0"/>
              </a:rPr>
              <a:t>HAVING</a:t>
            </a:r>
            <a:r>
              <a:rPr lang="en-US"/>
              <a:t> and </a:t>
            </a:r>
            <a:r>
              <a:rPr lang="en-US">
                <a:latin typeface="Courier New" pitchFamily="49" charset="0"/>
              </a:rPr>
              <a:t>GROUP</a:t>
            </a:r>
            <a:r>
              <a:rPr lang="en-US"/>
              <a:t> clauses following the </a:t>
            </a:r>
            <a:r>
              <a:rPr lang="en-US">
                <a:latin typeface="Courier New" pitchFamily="49" charset="0"/>
              </a:rPr>
              <a:t>WHERE</a:t>
            </a:r>
            <a:r>
              <a:rPr lang="en-US"/>
              <a:t> clause is not important. Place the </a:t>
            </a:r>
            <a:r>
              <a:rPr lang="en-US">
                <a:latin typeface="Courier New" pitchFamily="49" charset="0"/>
              </a:rPr>
              <a:t>ORDER BY</a:t>
            </a:r>
            <a:r>
              <a:rPr lang="en-US"/>
              <a:t> clause last.</a:t>
            </a:r>
          </a:p>
          <a:p>
            <a:pPr lvl="1"/>
            <a:r>
              <a:rPr lang="en-US"/>
              <a:t>The Oracle server evaluates the clauses in the following order:</a:t>
            </a:r>
          </a:p>
          <a:p>
            <a:pPr lvl="2">
              <a:buFontTx/>
              <a:buNone/>
            </a:pPr>
            <a:r>
              <a:rPr lang="en-US"/>
              <a:t>1.	If the statement contains a </a:t>
            </a:r>
            <a:r>
              <a:rPr lang="en-US">
                <a:latin typeface="Courier New" pitchFamily="49" charset="0"/>
              </a:rPr>
              <a:t>WHERE</a:t>
            </a:r>
            <a:r>
              <a:rPr lang="en-US"/>
              <a:t> clause, the server establishes the candidate rows.</a:t>
            </a:r>
          </a:p>
          <a:p>
            <a:pPr lvl="2">
              <a:buFontTx/>
              <a:buNone/>
            </a:pPr>
            <a:r>
              <a:rPr lang="en-US"/>
              <a:t>2.	The server identifies the groups that are specified in the </a:t>
            </a:r>
            <a:r>
              <a:rPr lang="en-US">
                <a:latin typeface="Courier New" pitchFamily="49" charset="0"/>
              </a:rPr>
              <a:t>GROUP</a:t>
            </a:r>
            <a:r>
              <a:rPr lang="en-US"/>
              <a:t> </a:t>
            </a:r>
            <a:r>
              <a:rPr lang="en-US">
                <a:latin typeface="Courier New" pitchFamily="49" charset="0"/>
              </a:rPr>
              <a:t>BY</a:t>
            </a:r>
            <a:r>
              <a:rPr lang="en-US"/>
              <a:t> clause.</a:t>
            </a:r>
          </a:p>
          <a:p>
            <a:pPr lvl="2">
              <a:buFontTx/>
              <a:buNone/>
            </a:pPr>
            <a:r>
              <a:rPr lang="en-US"/>
              <a:t>3.	The </a:t>
            </a:r>
            <a:r>
              <a:rPr lang="en-US">
                <a:latin typeface="Courier New" pitchFamily="49" charset="0"/>
              </a:rPr>
              <a:t>HAVING</a:t>
            </a:r>
            <a:r>
              <a:rPr lang="en-US"/>
              <a:t> clause further restricts result groups that do not meet the group criteria in the </a:t>
            </a:r>
            <a:r>
              <a:rPr lang="en-US">
                <a:latin typeface="Courier New" pitchFamily="49" charset="0"/>
              </a:rPr>
              <a:t>HAVING</a:t>
            </a:r>
            <a:r>
              <a:rPr lang="en-US"/>
              <a:t> clause.</a:t>
            </a:r>
          </a:p>
          <a:p>
            <a:pPr lvl="1"/>
            <a:r>
              <a:rPr lang="en-US" b="1"/>
              <a:t>Note:</a:t>
            </a:r>
            <a:r>
              <a:rPr lang="en-US"/>
              <a:t> For a complete list of the group functions, see </a:t>
            </a:r>
            <a:r>
              <a:rPr lang="en-US" i="1"/>
              <a:t>Oracle SQL Reference</a:t>
            </a:r>
            <a:r>
              <a:rPr lang="en-US"/>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6" name="Rectangle 4"/>
          <p:cNvSpPr>
            <a:spLocks noChangeArrowheads="1" noTextEdit="1"/>
          </p:cNvSpPr>
          <p:nvPr>
            <p:ph type="sldImg"/>
          </p:nvPr>
        </p:nvSpPr>
        <p:spPr>
          <a:ln/>
        </p:spPr>
      </p:sp>
      <p:sp>
        <p:nvSpPr>
          <p:cNvPr id="417797" name="Rectangle 5"/>
          <p:cNvSpPr>
            <a:spLocks noGrp="1" noChangeArrowheads="1"/>
          </p:cNvSpPr>
          <p:nvPr>
            <p:ph type="body" idx="1"/>
          </p:nvPr>
        </p:nvSpPr>
        <p:spPr/>
        <p:txBody>
          <a:bodyPr/>
          <a:lstStyle/>
          <a:p>
            <a:r>
              <a:rPr lang="en-US"/>
              <a:t>Practice 4: Overview</a:t>
            </a:r>
          </a:p>
          <a:p>
            <a:pPr lvl="1"/>
            <a:r>
              <a:rPr lang="en-US"/>
              <a:t>At the end of this practice, you should be familiar with using group functions and selecting groups of data.</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1026"/>
          <p:cNvSpPr>
            <a:spLocks noChangeArrowheads="1"/>
          </p:cNvSpPr>
          <p:nvPr>
            <p:ph type="body" idx="1"/>
          </p:nvPr>
        </p:nvSpPr>
        <p:spPr bwMode="auto">
          <a:xfrm>
            <a:off x="465138" y="466725"/>
            <a:ext cx="6283325" cy="8110538"/>
          </a:xfrm>
          <a:prstGeom prst="rect">
            <a:avLst/>
          </a:prstGeom>
          <a:noFill/>
          <a:ln>
            <a:miter lim="800000"/>
            <a:headEnd/>
            <a:tailEnd/>
          </a:ln>
        </p:spPr>
        <p:txBody>
          <a:bodyPr lIns="92705" tIns="46352" rIns="92705" bIns="46352"/>
          <a:lstStyle/>
          <a:p>
            <a:pPr defTabSz="427038">
              <a:tabLst>
                <a:tab pos="469900" algn="l"/>
                <a:tab pos="2293938" algn="r"/>
              </a:tabLst>
            </a:pPr>
            <a:r>
              <a:rPr lang="en-US"/>
              <a:t>Practice 4</a:t>
            </a:r>
            <a:endParaRPr lang="en-US" b="0"/>
          </a:p>
          <a:p>
            <a:pPr lvl="1" defTabSz="427038">
              <a:tabLst>
                <a:tab pos="469900" algn="l"/>
                <a:tab pos="2293938" algn="r"/>
              </a:tabLst>
            </a:pPr>
            <a:r>
              <a:rPr lang="en-US"/>
              <a:t>Determine the validity of the following three statements. Circle either True or False.</a:t>
            </a:r>
          </a:p>
          <a:p>
            <a:pPr lvl="2" defTabSz="427038">
              <a:buFontTx/>
              <a:buNone/>
              <a:tabLst>
                <a:tab pos="469900" algn="l"/>
                <a:tab pos="2293938" algn="r"/>
              </a:tabLst>
            </a:pPr>
            <a:r>
              <a:rPr lang="en-US"/>
              <a:t>1.	Group functions work across many rows to produce one result per group.</a:t>
            </a:r>
            <a:br>
              <a:rPr lang="en-US"/>
            </a:br>
            <a:r>
              <a:rPr lang="en-US"/>
              <a:t>	True/False</a:t>
            </a:r>
          </a:p>
          <a:p>
            <a:pPr lvl="2" defTabSz="427038">
              <a:buFontTx/>
              <a:buNone/>
              <a:tabLst>
                <a:tab pos="469900" algn="l"/>
                <a:tab pos="2293938" algn="r"/>
              </a:tabLst>
            </a:pPr>
            <a:r>
              <a:rPr lang="en-US"/>
              <a:t>2.	Group functions include nulls in calculations.</a:t>
            </a:r>
            <a:br>
              <a:rPr lang="en-US"/>
            </a:br>
            <a:r>
              <a:rPr lang="en-US"/>
              <a:t>	True/False</a:t>
            </a:r>
          </a:p>
          <a:p>
            <a:pPr lvl="2" defTabSz="427038">
              <a:buFontTx/>
              <a:buAutoNum type="arabicPeriod" startAt="3"/>
              <a:tabLst>
                <a:tab pos="469900" algn="l"/>
                <a:tab pos="2293938" algn="r"/>
              </a:tabLst>
            </a:pPr>
            <a:r>
              <a:rPr lang="en-US"/>
              <a:t>The </a:t>
            </a:r>
            <a:r>
              <a:rPr lang="en-US">
                <a:latin typeface="Courier New" pitchFamily="49" charset="0"/>
              </a:rPr>
              <a:t>WHERE</a:t>
            </a:r>
            <a:r>
              <a:rPr lang="en-US"/>
              <a:t> clause restricts rows prior to inclusion in a group calculation.</a:t>
            </a:r>
            <a:br>
              <a:rPr lang="en-US"/>
            </a:br>
            <a:r>
              <a:rPr lang="en-US"/>
              <a:t>	True/False</a:t>
            </a:r>
          </a:p>
          <a:p>
            <a:pPr lvl="2" defTabSz="427038">
              <a:buFontTx/>
              <a:buAutoNum type="arabicPeriod" startAt="3"/>
              <a:tabLst>
                <a:tab pos="469900" algn="l"/>
                <a:tab pos="2293938" algn="r"/>
              </a:tabLst>
            </a:pPr>
            <a:endParaRPr lang="en-US"/>
          </a:p>
          <a:p>
            <a:pPr lvl="2" defTabSz="427038">
              <a:buFontTx/>
              <a:buNone/>
              <a:tabLst>
                <a:tab pos="469900" algn="l"/>
                <a:tab pos="2293938" algn="r"/>
              </a:tabLst>
            </a:pPr>
            <a:r>
              <a:rPr lang="en-US"/>
              <a:t>The HR department needs the following reports:</a:t>
            </a:r>
          </a:p>
          <a:p>
            <a:pPr lvl="2" defTabSz="427038">
              <a:buFontTx/>
              <a:buNone/>
              <a:tabLst>
                <a:tab pos="469900" algn="l"/>
                <a:tab pos="2293938" algn="r"/>
              </a:tabLst>
            </a:pPr>
            <a:endParaRPr lang="en-US"/>
          </a:p>
          <a:p>
            <a:pPr lvl="2" defTabSz="427038">
              <a:buFontTx/>
              <a:buNone/>
              <a:tabLst>
                <a:tab pos="469900" algn="l"/>
                <a:tab pos="2293938" algn="r"/>
              </a:tabLst>
            </a:pPr>
            <a:r>
              <a:rPr lang="en-US"/>
              <a:t>4.	Find the highest, lowest, sum, and average salary of all employees. Label the columns</a:t>
            </a:r>
            <a:br>
              <a:rPr lang="en-US"/>
            </a:br>
            <a:r>
              <a:rPr lang="en-US"/>
              <a:t>	</a:t>
            </a:r>
            <a:r>
              <a:rPr lang="en-US">
                <a:latin typeface="Courier New" pitchFamily="49" charset="0"/>
              </a:rPr>
              <a:t>Maximum</a:t>
            </a:r>
            <a:r>
              <a:rPr lang="en-US"/>
              <a:t>, </a:t>
            </a:r>
            <a:r>
              <a:rPr lang="en-US">
                <a:latin typeface="Courier New" pitchFamily="49" charset="0"/>
              </a:rPr>
              <a:t>Minimum</a:t>
            </a:r>
            <a:r>
              <a:rPr lang="en-US"/>
              <a:t>, </a:t>
            </a:r>
            <a:r>
              <a:rPr lang="en-US">
                <a:latin typeface="Courier New" pitchFamily="49" charset="0"/>
              </a:rPr>
              <a:t>Sum</a:t>
            </a:r>
            <a:r>
              <a:rPr lang="en-US"/>
              <a:t>, and </a:t>
            </a:r>
            <a:r>
              <a:rPr lang="en-US">
                <a:latin typeface="Courier New" pitchFamily="49" charset="0"/>
              </a:rPr>
              <a:t>Average</a:t>
            </a:r>
            <a:r>
              <a:rPr lang="en-US"/>
              <a:t>, respectively. Round your results to the nearest whole 	number. Place your SQL statement in a text file named </a:t>
            </a:r>
            <a:r>
              <a:rPr lang="en-US">
                <a:latin typeface="Courier New" pitchFamily="49" charset="0"/>
              </a:rPr>
              <a:t>lab_04_04.sql</a:t>
            </a:r>
            <a:r>
              <a:rPr lang="en-US"/>
              <a:t>.</a:t>
            </a:r>
          </a:p>
          <a:p>
            <a:pPr lvl="1" defTabSz="427038">
              <a:tabLst>
                <a:tab pos="469900" algn="l"/>
                <a:tab pos="2293938" algn="r"/>
              </a:tabLst>
            </a:pPr>
            <a:endParaRPr lang="en-US" sz="400"/>
          </a:p>
          <a:p>
            <a:pPr defTabSz="427038">
              <a:spcBef>
                <a:spcPct val="0"/>
              </a:spcBef>
              <a:tabLst>
                <a:tab pos="469900" algn="l"/>
                <a:tab pos="2293938" algn="r"/>
              </a:tabLst>
            </a:pPr>
            <a:r>
              <a:rPr lang="en-US" b="0">
                <a:latin typeface="Courier New" pitchFamily="49" charset="0"/>
              </a:rPr>
              <a:t>       </a:t>
            </a:r>
          </a:p>
          <a:p>
            <a:pPr lvl="2" defTabSz="427038">
              <a:buFontTx/>
              <a:buNone/>
              <a:tabLst>
                <a:tab pos="469900" algn="l"/>
                <a:tab pos="2293938" algn="r"/>
              </a:tabLst>
            </a:pPr>
            <a:endParaRPr lang="en-US"/>
          </a:p>
          <a:p>
            <a:pPr lvl="2" defTabSz="427038">
              <a:buFontTx/>
              <a:buNone/>
              <a:tabLst>
                <a:tab pos="469900" algn="l"/>
                <a:tab pos="2293938" algn="r"/>
              </a:tabLst>
            </a:pPr>
            <a:endParaRPr lang="en-US"/>
          </a:p>
          <a:p>
            <a:pPr lvl="2" defTabSz="427038">
              <a:buFontTx/>
              <a:buNone/>
              <a:tabLst>
                <a:tab pos="469900" algn="l"/>
                <a:tab pos="2293938" algn="r"/>
              </a:tabLst>
            </a:pPr>
            <a:r>
              <a:rPr lang="en-US"/>
              <a:t>5.	Modify the query in </a:t>
            </a:r>
            <a:r>
              <a:rPr lang="en-US">
                <a:latin typeface="Courier New" pitchFamily="49" charset="0"/>
              </a:rPr>
              <a:t>lab_04_04.sql</a:t>
            </a:r>
            <a:r>
              <a:rPr lang="en-US"/>
              <a:t> to display the minimum, maximum, sum, and average salary for each job type. Resave </a:t>
            </a:r>
            <a:r>
              <a:rPr lang="en-US">
                <a:latin typeface="Courier New" pitchFamily="49" charset="0"/>
              </a:rPr>
              <a:t>lab_04_04.sql</a:t>
            </a:r>
            <a:r>
              <a:rPr lang="en-US"/>
              <a:t> as </a:t>
            </a:r>
            <a:r>
              <a:rPr lang="en-US">
                <a:latin typeface="Courier New" pitchFamily="49" charset="0"/>
              </a:rPr>
              <a:t>lab_04_05.sql</a:t>
            </a:r>
            <a:r>
              <a:rPr lang="en-US"/>
              <a:t>. Run the statement in </a:t>
            </a:r>
            <a:r>
              <a:rPr lang="en-US">
                <a:latin typeface="Courier New" pitchFamily="49" charset="0"/>
              </a:rPr>
              <a:t>lab_04_05.sql</a:t>
            </a:r>
            <a:r>
              <a:rPr lang="en-US"/>
              <a:t>.</a:t>
            </a:r>
          </a:p>
          <a:p>
            <a:pPr lvl="2" defTabSz="427038">
              <a:buFontTx/>
              <a:buNone/>
              <a:tabLst>
                <a:tab pos="469900" algn="l"/>
                <a:tab pos="2293938" algn="r"/>
              </a:tabLst>
            </a:pPr>
            <a:endParaRPr lang="en-US" sz="400"/>
          </a:p>
          <a:p>
            <a:pPr defTabSz="427038">
              <a:spcBef>
                <a:spcPct val="0"/>
              </a:spcBef>
              <a:tabLst>
                <a:tab pos="469900" algn="l"/>
                <a:tab pos="2293938" algn="r"/>
              </a:tabLst>
            </a:pPr>
            <a:r>
              <a:rPr lang="en-US" b="0">
                <a:latin typeface="Courier New" pitchFamily="49" charset="0"/>
              </a:rPr>
              <a:t>       </a:t>
            </a:r>
          </a:p>
        </p:txBody>
      </p:sp>
      <p:sp>
        <p:nvSpPr>
          <p:cNvPr id="419843" name="Rectangle 1027"/>
          <p:cNvSpPr>
            <a:spLocks noChangeArrowheads="1"/>
          </p:cNvSpPr>
          <p:nvPr/>
        </p:nvSpPr>
        <p:spPr bwMode="auto">
          <a:xfrm>
            <a:off x="1023938" y="3965575"/>
            <a:ext cx="5464175" cy="1276350"/>
          </a:xfrm>
          <a:prstGeom prst="rect">
            <a:avLst/>
          </a:prstGeom>
          <a:noFill/>
          <a:ln w="9525">
            <a:noFill/>
            <a:miter lim="800000"/>
            <a:headEnd/>
            <a:tailEnd/>
          </a:ln>
          <a:effectLst/>
        </p:spPr>
        <p:txBody>
          <a:bodyPr wrap="none" anchor="ctr"/>
          <a:lstStyle/>
          <a:p>
            <a:endParaRPr lang="en-US"/>
          </a:p>
        </p:txBody>
      </p:sp>
      <p:sp>
        <p:nvSpPr>
          <p:cNvPr id="419844" name="Rectangle 1028"/>
          <p:cNvSpPr>
            <a:spLocks noChangeArrowheads="1"/>
          </p:cNvSpPr>
          <p:nvPr/>
        </p:nvSpPr>
        <p:spPr bwMode="auto">
          <a:xfrm>
            <a:off x="1023938" y="5627688"/>
            <a:ext cx="5464175" cy="1520825"/>
          </a:xfrm>
          <a:prstGeom prst="rect">
            <a:avLst/>
          </a:prstGeom>
          <a:noFill/>
          <a:ln w="9525">
            <a:noFill/>
            <a:miter lim="800000"/>
            <a:headEnd/>
            <a:tailEnd/>
          </a:ln>
          <a:effectLst/>
        </p:spPr>
        <p:txBody>
          <a:bodyPr wrap="none" anchor="ctr"/>
          <a:lstStyle/>
          <a:p>
            <a:endParaRPr lang="en-US"/>
          </a:p>
        </p:txBody>
      </p:sp>
      <p:pic>
        <p:nvPicPr>
          <p:cNvPr id="419845" name="Picture 1029"/>
          <p:cNvPicPr>
            <a:picLocks noChangeAspect="1" noChangeArrowheads="1"/>
          </p:cNvPicPr>
          <p:nvPr/>
        </p:nvPicPr>
        <p:blipFill>
          <a:blip r:embed="rId3"/>
          <a:srcRect/>
          <a:stretch>
            <a:fillRect/>
          </a:stretch>
        </p:blipFill>
        <p:spPr bwMode="gray">
          <a:xfrm>
            <a:off x="974725" y="3124200"/>
            <a:ext cx="5510213" cy="512763"/>
          </a:xfrm>
          <a:prstGeom prst="rect">
            <a:avLst/>
          </a:prstGeom>
          <a:noFill/>
          <a:ln w="25400">
            <a:noFill/>
            <a:miter lim="800000"/>
            <a:headEnd type="none" w="sm" len="sm"/>
            <a:tailEnd type="none" w="sm" len="sm"/>
          </a:ln>
          <a:effectLst/>
        </p:spPr>
      </p:pic>
      <p:pic>
        <p:nvPicPr>
          <p:cNvPr id="419846" name="Picture 1030"/>
          <p:cNvPicPr>
            <a:picLocks noChangeAspect="1" noChangeArrowheads="1"/>
          </p:cNvPicPr>
          <p:nvPr/>
        </p:nvPicPr>
        <p:blipFill>
          <a:blip r:embed="rId4"/>
          <a:srcRect/>
          <a:stretch>
            <a:fillRect/>
          </a:stretch>
        </p:blipFill>
        <p:spPr bwMode="gray">
          <a:xfrm>
            <a:off x="809625" y="4387850"/>
            <a:ext cx="5684838" cy="3036888"/>
          </a:xfrm>
          <a:prstGeom prst="rect">
            <a:avLst/>
          </a:prstGeom>
          <a:noFill/>
          <a:ln w="25400">
            <a:noFill/>
            <a:miter lim="800000"/>
            <a:headEnd type="none" w="sm" len="sm"/>
            <a:tailEnd type="none" w="sm" len="sm"/>
          </a:ln>
          <a:effectLst/>
        </p:spPr>
      </p:pic>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ChangeArrowheads="1"/>
          </p:cNvSpPr>
          <p:nvPr>
            <p:ph type="body" idx="1"/>
          </p:nvPr>
        </p:nvSpPr>
        <p:spPr bwMode="auto">
          <a:xfrm>
            <a:off x="465138" y="466725"/>
            <a:ext cx="6086475" cy="7929563"/>
          </a:xfrm>
          <a:prstGeom prst="rect">
            <a:avLst/>
          </a:prstGeom>
          <a:noFill/>
          <a:ln>
            <a:miter lim="800000"/>
            <a:headEnd/>
            <a:tailEnd/>
          </a:ln>
        </p:spPr>
        <p:txBody>
          <a:bodyPr lIns="92705" tIns="46352" rIns="92705" bIns="46352"/>
          <a:lstStyle/>
          <a:p>
            <a:pPr defTabSz="427038">
              <a:tabLst>
                <a:tab pos="457200" algn="l"/>
              </a:tabLst>
            </a:pPr>
            <a:r>
              <a:rPr lang="en-US"/>
              <a:t>Practice 4 (continued)</a:t>
            </a:r>
            <a:endParaRPr lang="en-US" b="0"/>
          </a:p>
          <a:p>
            <a:pPr lvl="2" defTabSz="427038">
              <a:buFontTx/>
              <a:buAutoNum type="arabicPeriod" startAt="6"/>
              <a:tabLst>
                <a:tab pos="457200" algn="l"/>
              </a:tabLst>
            </a:pPr>
            <a:r>
              <a:rPr lang="en-US"/>
              <a:t>Write a query to display the number of people with the same job.</a:t>
            </a:r>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AutoNum type="arabicPeriod" startAt="6"/>
              <a:tabLst>
                <a:tab pos="457200" algn="l"/>
              </a:tabLst>
            </a:pPr>
            <a:endParaRPr lang="en-US"/>
          </a:p>
          <a:p>
            <a:pPr lvl="2" defTabSz="427038">
              <a:buFontTx/>
              <a:buNone/>
              <a:tabLst>
                <a:tab pos="457200" algn="l"/>
              </a:tabLst>
            </a:pPr>
            <a:r>
              <a:rPr lang="en-US"/>
              <a:t>	Generalize the query so that the user in the HR department is prompted for a job title. Save the script to a file named </a:t>
            </a:r>
            <a:r>
              <a:rPr lang="en-US">
                <a:latin typeface="Courier New" pitchFamily="49" charset="0"/>
              </a:rPr>
              <a:t>lab_04_06.sql</a:t>
            </a:r>
            <a:r>
              <a:rPr lang="en-US"/>
              <a:t>.</a:t>
            </a:r>
          </a:p>
          <a:p>
            <a:pPr lvl="2" defTabSz="427038">
              <a:buFontTx/>
              <a:buNone/>
              <a:tabLst>
                <a:tab pos="457200" algn="l"/>
              </a:tabLst>
            </a:pPr>
            <a:endParaRPr lang="en-US"/>
          </a:p>
          <a:p>
            <a:pPr lvl="2" defTabSz="427038">
              <a:buFontTx/>
              <a:buNone/>
              <a:tabLst>
                <a:tab pos="457200" algn="l"/>
              </a:tabLst>
            </a:pPr>
            <a:r>
              <a:rPr lang="en-US"/>
              <a:t>7.	Determine the number of managers without listing them. Label the column </a:t>
            </a:r>
            <a:r>
              <a:rPr lang="en-US">
                <a:latin typeface="Courier New" pitchFamily="49" charset="0"/>
              </a:rPr>
              <a:t>Number of Managers</a:t>
            </a:r>
            <a:r>
              <a:rPr lang="en-US"/>
              <a:t>. </a:t>
            </a:r>
            <a:r>
              <a:rPr lang="en-US" i="1"/>
              <a:t>Hint: Use the </a:t>
            </a:r>
            <a:r>
              <a:rPr lang="en-US" i="1">
                <a:latin typeface="Courier New" pitchFamily="49" charset="0"/>
              </a:rPr>
              <a:t>MANAGER_ID</a:t>
            </a:r>
            <a:r>
              <a:rPr lang="en-US" i="1"/>
              <a:t> column to determine the number of managers.</a:t>
            </a:r>
          </a:p>
          <a:p>
            <a:pPr lvl="2" defTabSz="427038">
              <a:buFontTx/>
              <a:buNone/>
              <a:tabLst>
                <a:tab pos="457200" algn="l"/>
              </a:tabLst>
            </a:pPr>
            <a:endParaRPr lang="en-US" sz="400"/>
          </a:p>
          <a:p>
            <a:pPr defTabSz="427038">
              <a:spcBef>
                <a:spcPct val="0"/>
              </a:spcBef>
              <a:tabLst>
                <a:tab pos="457200" algn="l"/>
              </a:tabLst>
            </a:pPr>
            <a:r>
              <a:rPr lang="en-US" b="0">
                <a:latin typeface="Courier New" pitchFamily="49" charset="0"/>
              </a:rPr>
              <a:t>	  </a:t>
            </a:r>
          </a:p>
          <a:p>
            <a:pPr defTabSz="427038">
              <a:spcBef>
                <a:spcPct val="0"/>
              </a:spcBef>
              <a:tabLst>
                <a:tab pos="457200" algn="l"/>
              </a:tabLst>
            </a:pPr>
            <a:endParaRPr lang="en-US" b="0">
              <a:latin typeface="Courier New" pitchFamily="49" charset="0"/>
            </a:endParaRPr>
          </a:p>
          <a:p>
            <a:pPr defTabSz="427038">
              <a:spcBef>
                <a:spcPct val="0"/>
              </a:spcBef>
              <a:tabLst>
                <a:tab pos="457200" algn="l"/>
              </a:tabLst>
            </a:pPr>
            <a:endParaRPr lang="en-US" b="0">
              <a:latin typeface="Courier New" pitchFamily="49" charset="0"/>
            </a:endParaRPr>
          </a:p>
          <a:p>
            <a:pPr lvl="2" defTabSz="427038">
              <a:buFontTx/>
              <a:buNone/>
              <a:tabLst>
                <a:tab pos="457200" algn="l"/>
              </a:tabLst>
            </a:pPr>
            <a:r>
              <a:rPr lang="en-US"/>
              <a:t>8.	Find the difference between the highest and lowest salaries. Label the column </a:t>
            </a:r>
            <a:r>
              <a:rPr lang="en-US">
                <a:latin typeface="Courier New" pitchFamily="49" charset="0"/>
              </a:rPr>
              <a:t>DIFFERENCE</a:t>
            </a:r>
            <a:r>
              <a:rPr lang="en-US"/>
              <a:t>.</a:t>
            </a:r>
          </a:p>
          <a:p>
            <a:pPr lvl="2" defTabSz="427038">
              <a:buFontTx/>
              <a:buNone/>
              <a:tabLst>
                <a:tab pos="457200" algn="l"/>
              </a:tabLst>
            </a:pPr>
            <a:endParaRPr lang="en-US" sz="400"/>
          </a:p>
          <a:p>
            <a:pPr defTabSz="427038">
              <a:spcBef>
                <a:spcPct val="0"/>
              </a:spcBef>
              <a:tabLst>
                <a:tab pos="457200" algn="l"/>
              </a:tabLst>
            </a:pPr>
            <a:r>
              <a:rPr lang="en-US" b="0">
                <a:latin typeface="Courier New" pitchFamily="49" charset="0"/>
              </a:rPr>
              <a:t>	</a:t>
            </a:r>
          </a:p>
          <a:p>
            <a:pPr defTabSz="427038">
              <a:spcBef>
                <a:spcPct val="0"/>
              </a:spcBef>
              <a:tabLst>
                <a:tab pos="457200" algn="l"/>
              </a:tabLst>
            </a:pPr>
            <a:endParaRPr lang="en-US" b="0">
              <a:latin typeface="Courier New" pitchFamily="49" charset="0"/>
            </a:endParaRPr>
          </a:p>
          <a:p>
            <a:pPr defTabSz="427038">
              <a:spcBef>
                <a:spcPct val="0"/>
              </a:spcBef>
              <a:tabLst>
                <a:tab pos="457200" algn="l"/>
              </a:tabLst>
            </a:pPr>
            <a:endParaRPr lang="en-US" b="0">
              <a:latin typeface="Courier New" pitchFamily="49" charset="0"/>
            </a:endParaRPr>
          </a:p>
          <a:p>
            <a:pPr defTabSz="427038">
              <a:spcBef>
                <a:spcPct val="0"/>
              </a:spcBef>
              <a:tabLst>
                <a:tab pos="457200" algn="l"/>
              </a:tabLst>
            </a:pPr>
            <a:endParaRPr lang="en-US" sz="200" b="0">
              <a:latin typeface="Courier New" pitchFamily="49" charset="0"/>
            </a:endParaRPr>
          </a:p>
          <a:p>
            <a:pPr lvl="1" defTabSz="427038">
              <a:tabLst>
                <a:tab pos="457200" algn="l"/>
              </a:tabLst>
            </a:pPr>
            <a:r>
              <a:rPr lang="en-US"/>
              <a:t>If you have time, complete the following exercises:</a:t>
            </a:r>
          </a:p>
          <a:p>
            <a:pPr lvl="2" defTabSz="427038">
              <a:buFontTx/>
              <a:buNone/>
              <a:tabLst>
                <a:tab pos="457200" algn="l"/>
              </a:tabLst>
            </a:pPr>
            <a:r>
              <a:rPr lang="en-US"/>
              <a:t>9.	Create a report to display the manager number and the salary of the lowest-paid employee for that manager. Exclude anyone whose manager is not known. Exclude any groups where the minimum salary is $6,000 or less. Sort the output in descending order of salary.</a:t>
            </a:r>
            <a:endParaRPr lang="en-US">
              <a:latin typeface="Courier New" pitchFamily="49" charset="0"/>
            </a:endParaRPr>
          </a:p>
        </p:txBody>
      </p:sp>
      <p:sp>
        <p:nvSpPr>
          <p:cNvPr id="421891" name="Rectangle 3"/>
          <p:cNvSpPr>
            <a:spLocks noChangeArrowheads="1"/>
          </p:cNvSpPr>
          <p:nvPr/>
        </p:nvSpPr>
        <p:spPr bwMode="auto">
          <a:xfrm>
            <a:off x="1012825" y="2344738"/>
            <a:ext cx="5472113" cy="584200"/>
          </a:xfrm>
          <a:prstGeom prst="rect">
            <a:avLst/>
          </a:prstGeom>
          <a:noFill/>
          <a:ln w="9525">
            <a:noFill/>
            <a:miter lim="800000"/>
            <a:headEnd/>
            <a:tailEnd/>
          </a:ln>
          <a:effectLst/>
        </p:spPr>
        <p:txBody>
          <a:bodyPr wrap="none" anchor="ctr"/>
          <a:lstStyle/>
          <a:p>
            <a:endParaRPr lang="en-US"/>
          </a:p>
        </p:txBody>
      </p:sp>
      <p:sp>
        <p:nvSpPr>
          <p:cNvPr id="421892" name="Rectangle 4"/>
          <p:cNvSpPr>
            <a:spLocks noChangeArrowheads="1"/>
          </p:cNvSpPr>
          <p:nvPr/>
        </p:nvSpPr>
        <p:spPr bwMode="auto">
          <a:xfrm>
            <a:off x="1022350" y="1212850"/>
            <a:ext cx="5465763" cy="620713"/>
          </a:xfrm>
          <a:prstGeom prst="rect">
            <a:avLst/>
          </a:prstGeom>
          <a:noFill/>
          <a:ln w="9525">
            <a:noFill/>
            <a:miter lim="800000"/>
            <a:headEnd/>
            <a:tailEnd/>
          </a:ln>
          <a:effectLst/>
        </p:spPr>
        <p:txBody>
          <a:bodyPr wrap="none" anchor="ctr"/>
          <a:lstStyle/>
          <a:p>
            <a:endParaRPr lang="en-US"/>
          </a:p>
        </p:txBody>
      </p:sp>
      <p:pic>
        <p:nvPicPr>
          <p:cNvPr id="421893" name="Picture 5"/>
          <p:cNvPicPr>
            <a:picLocks noChangeAspect="1" noChangeArrowheads="1"/>
          </p:cNvPicPr>
          <p:nvPr/>
        </p:nvPicPr>
        <p:blipFill>
          <a:blip r:embed="rId3"/>
          <a:srcRect/>
          <a:stretch>
            <a:fillRect/>
          </a:stretch>
        </p:blipFill>
        <p:spPr bwMode="gray">
          <a:xfrm>
            <a:off x="838200" y="917575"/>
            <a:ext cx="5705475" cy="3063875"/>
          </a:xfrm>
          <a:prstGeom prst="rect">
            <a:avLst/>
          </a:prstGeom>
          <a:noFill/>
          <a:ln w="25400">
            <a:noFill/>
            <a:miter lim="800000"/>
            <a:headEnd type="none" w="sm" len="sm"/>
            <a:tailEnd type="none" w="sm" len="sm"/>
          </a:ln>
          <a:effectLst/>
        </p:spPr>
      </p:pic>
      <p:pic>
        <p:nvPicPr>
          <p:cNvPr id="421894" name="Picture 6"/>
          <p:cNvPicPr>
            <a:picLocks noChangeAspect="1" noChangeArrowheads="1"/>
          </p:cNvPicPr>
          <p:nvPr/>
        </p:nvPicPr>
        <p:blipFill>
          <a:blip r:embed="rId4"/>
          <a:srcRect/>
          <a:stretch>
            <a:fillRect/>
          </a:stretch>
        </p:blipFill>
        <p:spPr bwMode="gray">
          <a:xfrm>
            <a:off x="965200" y="5086350"/>
            <a:ext cx="5530850" cy="512763"/>
          </a:xfrm>
          <a:prstGeom prst="rect">
            <a:avLst/>
          </a:prstGeom>
          <a:noFill/>
          <a:ln w="25400">
            <a:noFill/>
            <a:miter lim="800000"/>
            <a:headEnd type="none" w="sm" len="sm"/>
            <a:tailEnd type="none" w="sm" len="sm"/>
          </a:ln>
          <a:effectLst/>
        </p:spPr>
      </p:pic>
      <p:pic>
        <p:nvPicPr>
          <p:cNvPr id="421895" name="Picture 7"/>
          <p:cNvPicPr>
            <a:picLocks noChangeAspect="1" noChangeArrowheads="1"/>
          </p:cNvPicPr>
          <p:nvPr/>
        </p:nvPicPr>
        <p:blipFill>
          <a:blip r:embed="rId5"/>
          <a:srcRect/>
          <a:stretch>
            <a:fillRect/>
          </a:stretch>
        </p:blipFill>
        <p:spPr bwMode="gray">
          <a:xfrm>
            <a:off x="984250" y="6067425"/>
            <a:ext cx="5521325" cy="503238"/>
          </a:xfrm>
          <a:prstGeom prst="rect">
            <a:avLst/>
          </a:prstGeom>
          <a:noFill/>
          <a:ln w="25400">
            <a:noFill/>
            <a:miter lim="800000"/>
            <a:headEnd type="none" w="sm" len="sm"/>
            <a:tailEnd type="none" w="sm" len="sm"/>
          </a:ln>
          <a:effectLst/>
        </p:spPr>
      </p:pic>
      <p:pic>
        <p:nvPicPr>
          <p:cNvPr id="421896" name="Picture 8"/>
          <p:cNvPicPr>
            <a:picLocks noChangeAspect="1" noChangeArrowheads="1"/>
          </p:cNvPicPr>
          <p:nvPr/>
        </p:nvPicPr>
        <p:blipFill>
          <a:blip r:embed="rId6"/>
          <a:srcRect/>
          <a:stretch>
            <a:fillRect/>
          </a:stretch>
        </p:blipFill>
        <p:spPr bwMode="gray">
          <a:xfrm>
            <a:off x="1031875" y="7697788"/>
            <a:ext cx="5492750" cy="893762"/>
          </a:xfrm>
          <a:prstGeom prst="rect">
            <a:avLst/>
          </a:prstGeom>
          <a:noFill/>
          <a:ln w="25400">
            <a:noFill/>
            <a:miter lim="800000"/>
            <a:headEnd type="none" w="sm" len="sm"/>
            <a:tailEnd type="none" w="sm" len="sm"/>
          </a:ln>
          <a:effectLst/>
        </p:spPr>
      </p:pic>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ChangeArrowheads="1"/>
          </p:cNvSpPr>
          <p:nvPr>
            <p:ph type="body" idx="1"/>
          </p:nvPr>
        </p:nvSpPr>
        <p:spPr bwMode="auto">
          <a:xfrm>
            <a:off x="465138" y="466725"/>
            <a:ext cx="6086475" cy="7953375"/>
          </a:xfrm>
          <a:prstGeom prst="rect">
            <a:avLst/>
          </a:prstGeom>
          <a:noFill/>
          <a:ln>
            <a:miter lim="800000"/>
            <a:headEnd/>
            <a:tailEnd/>
          </a:ln>
        </p:spPr>
        <p:txBody>
          <a:bodyPr lIns="92705" tIns="46352" rIns="92705" bIns="46352"/>
          <a:lstStyle/>
          <a:p>
            <a:pPr defTabSz="427038">
              <a:tabLst>
                <a:tab pos="469900" algn="l"/>
              </a:tabLst>
            </a:pPr>
            <a:r>
              <a:rPr lang="en-US"/>
              <a:t>Practice 4 (continued)</a:t>
            </a:r>
          </a:p>
          <a:p>
            <a:pPr marL="119063" lvl="1" defTabSz="427038">
              <a:lnSpc>
                <a:spcPct val="80000"/>
              </a:lnSpc>
              <a:tabLst>
                <a:tab pos="469900" algn="l"/>
              </a:tabLst>
            </a:pPr>
            <a:r>
              <a:rPr lang="en-US"/>
              <a:t>If you want an extra challenge, complete the following exercises:</a:t>
            </a:r>
          </a:p>
          <a:p>
            <a:pPr marL="463550" lvl="2" indent="-220663" defTabSz="427038">
              <a:buFontTx/>
              <a:buNone/>
              <a:tabLst>
                <a:tab pos="469900" algn="l"/>
              </a:tabLst>
            </a:pPr>
            <a:r>
              <a:rPr lang="en-US"/>
              <a:t>10.	Create a query to display the total number of employees and, of that total, the number of employees hired in 1995, 1996, 1997, and 1998. Create appropriate column headings.</a:t>
            </a:r>
            <a:br>
              <a:rPr lang="en-US"/>
            </a:br>
            <a:endParaRPr lang="en-US" sz="500"/>
          </a:p>
          <a:p>
            <a:pPr marL="119063" lvl="1" defTabSz="427038">
              <a:spcBef>
                <a:spcPct val="0"/>
              </a:spcBef>
              <a:tabLst>
                <a:tab pos="469900" algn="l"/>
              </a:tabLst>
            </a:pPr>
            <a:r>
              <a:rPr lang="en-US">
                <a:latin typeface="Courier New" pitchFamily="49" charset="0"/>
              </a:rPr>
              <a:t>      </a:t>
            </a:r>
          </a:p>
          <a:p>
            <a:pPr marL="119063" lvl="1" defTabSz="427038">
              <a:lnSpc>
                <a:spcPct val="80000"/>
              </a:lnSpc>
              <a:tabLst>
                <a:tab pos="469900" algn="l"/>
              </a:tabLst>
            </a:pPr>
            <a:endParaRPr lang="en-US"/>
          </a:p>
          <a:p>
            <a:pPr marL="119063" lvl="1" defTabSz="427038">
              <a:lnSpc>
                <a:spcPct val="80000"/>
              </a:lnSpc>
              <a:tabLst>
                <a:tab pos="469900" algn="l"/>
              </a:tabLst>
            </a:pPr>
            <a:endParaRPr lang="en-US"/>
          </a:p>
          <a:p>
            <a:pPr marL="463550" lvl="2" indent="-220663" defTabSz="427038">
              <a:lnSpc>
                <a:spcPct val="80000"/>
              </a:lnSpc>
              <a:buFontTx/>
              <a:buNone/>
              <a:tabLst>
                <a:tab pos="469900" algn="l"/>
              </a:tabLst>
            </a:pPr>
            <a:r>
              <a:rPr lang="en-US"/>
              <a:t>11.	Create a matrix query to display the job, the salary for that job based on department number, and the total salary for that job, for departments 20, 50, 80, and 90, giving each column an appropriate heading.</a:t>
            </a:r>
            <a:endParaRPr lang="en-US">
              <a:latin typeface="Courier New" pitchFamily="49" charset="0"/>
            </a:endParaRPr>
          </a:p>
        </p:txBody>
      </p:sp>
      <p:pic>
        <p:nvPicPr>
          <p:cNvPr id="423940" name="Picture 4"/>
          <p:cNvPicPr>
            <a:picLocks noChangeAspect="1" noChangeArrowheads="1"/>
          </p:cNvPicPr>
          <p:nvPr/>
        </p:nvPicPr>
        <p:blipFill>
          <a:blip r:embed="rId3"/>
          <a:srcRect/>
          <a:stretch>
            <a:fillRect/>
          </a:stretch>
        </p:blipFill>
        <p:spPr bwMode="gray">
          <a:xfrm>
            <a:off x="1011238" y="1319213"/>
            <a:ext cx="5510212" cy="503237"/>
          </a:xfrm>
          <a:prstGeom prst="rect">
            <a:avLst/>
          </a:prstGeom>
          <a:noFill/>
          <a:ln w="25400">
            <a:noFill/>
            <a:miter lim="800000"/>
            <a:headEnd type="none" w="sm" len="sm"/>
            <a:tailEnd type="none" w="sm" len="sm"/>
          </a:ln>
          <a:effectLst/>
        </p:spPr>
      </p:pic>
      <p:pic>
        <p:nvPicPr>
          <p:cNvPr id="423941" name="Picture 5"/>
          <p:cNvPicPr>
            <a:picLocks noChangeAspect="1" noChangeArrowheads="1"/>
          </p:cNvPicPr>
          <p:nvPr/>
        </p:nvPicPr>
        <p:blipFill>
          <a:blip r:embed="rId4"/>
          <a:srcRect/>
          <a:stretch>
            <a:fillRect/>
          </a:stretch>
        </p:blipFill>
        <p:spPr bwMode="gray">
          <a:xfrm>
            <a:off x="835025" y="2468563"/>
            <a:ext cx="5695950" cy="3046412"/>
          </a:xfrm>
          <a:prstGeom prst="rect">
            <a:avLst/>
          </a:prstGeom>
          <a:noFill/>
          <a:ln w="25400">
            <a:noFill/>
            <a:miter lim="800000"/>
            <a:headEnd type="none" w="sm" len="sm"/>
            <a:tailEnd type="none" w="sm" len="sm"/>
          </a:ln>
          <a:effectLst/>
        </p:spPr>
      </p:pic>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ChangeArrowheads="1"/>
          </p:cNvSpPr>
          <p:nvPr/>
        </p:nvSpPr>
        <p:spPr bwMode="auto">
          <a:xfrm>
            <a:off x="3959225" y="0"/>
            <a:ext cx="3032125" cy="461963"/>
          </a:xfrm>
          <a:prstGeom prst="rect">
            <a:avLst/>
          </a:prstGeom>
          <a:noFill/>
          <a:ln w="9525">
            <a:noFill/>
            <a:miter lim="800000"/>
            <a:headEnd/>
            <a:tailEnd/>
          </a:ln>
          <a:effectLst/>
        </p:spPr>
        <p:txBody>
          <a:bodyPr wrap="none" anchor="ctr"/>
          <a:lstStyle/>
          <a:p>
            <a:endParaRPr lang="en-US"/>
          </a:p>
        </p:txBody>
      </p:sp>
      <p:sp>
        <p:nvSpPr>
          <p:cNvPr id="368643" name="Rectangle 3"/>
          <p:cNvSpPr>
            <a:spLocks noChangeArrowheads="1"/>
          </p:cNvSpPr>
          <p:nvPr/>
        </p:nvSpPr>
        <p:spPr bwMode="auto">
          <a:xfrm>
            <a:off x="-1588" y="0"/>
            <a:ext cx="3027363" cy="461963"/>
          </a:xfrm>
          <a:prstGeom prst="rect">
            <a:avLst/>
          </a:prstGeom>
          <a:noFill/>
          <a:ln w="9525">
            <a:noFill/>
            <a:miter lim="800000"/>
            <a:headEnd/>
            <a:tailEnd/>
          </a:ln>
          <a:effectLst/>
        </p:spPr>
        <p:txBody>
          <a:bodyPr wrap="none" anchor="ctr"/>
          <a:lstStyle/>
          <a:p>
            <a:endParaRPr lang="en-US"/>
          </a:p>
        </p:txBody>
      </p:sp>
      <p:sp>
        <p:nvSpPr>
          <p:cNvPr id="368646" name="Rectangle 6"/>
          <p:cNvSpPr>
            <a:spLocks noChangeArrowheads="1" noTextEdit="1"/>
          </p:cNvSpPr>
          <p:nvPr>
            <p:ph type="sldImg"/>
          </p:nvPr>
        </p:nvSpPr>
        <p:spPr>
          <a:ln/>
        </p:spPr>
      </p:sp>
      <p:sp>
        <p:nvSpPr>
          <p:cNvPr id="368647" name="Rectangle 7"/>
          <p:cNvSpPr>
            <a:spLocks noGrp="1" noChangeArrowheads="1"/>
          </p:cNvSpPr>
          <p:nvPr>
            <p:ph type="body" idx="1"/>
          </p:nvPr>
        </p:nvSpPr>
        <p:spPr/>
        <p:txBody>
          <a:bodyPr/>
          <a:lstStyle/>
          <a:p>
            <a:r>
              <a:rPr lang="en-US"/>
              <a:t>Group Functions</a:t>
            </a:r>
          </a:p>
          <a:p>
            <a:pPr lvl="1"/>
            <a:r>
              <a:rPr lang="en-US">
                <a:solidFill>
                  <a:schemeClr val="tx1"/>
                </a:solidFill>
              </a:rPr>
              <a:t>Unlike single-row functions, group functions operate on sets of rows to give one result per group. These sets may comprise the entire table or the table split into groups.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4" name="Rectangle 6"/>
          <p:cNvSpPr>
            <a:spLocks noChangeArrowheads="1" noTextEdit="1"/>
          </p:cNvSpPr>
          <p:nvPr>
            <p:ph type="sldImg"/>
          </p:nvPr>
        </p:nvSpPr>
        <p:spPr>
          <a:ln/>
        </p:spPr>
      </p:sp>
      <p:sp>
        <p:nvSpPr>
          <p:cNvPr id="370695" name="Rectangle 7"/>
          <p:cNvSpPr>
            <a:spLocks noGrp="1" noChangeArrowheads="1"/>
          </p:cNvSpPr>
          <p:nvPr>
            <p:ph type="body" idx="1"/>
          </p:nvPr>
        </p:nvSpPr>
        <p:spPr/>
        <p:txBody>
          <a:bodyPr/>
          <a:lstStyle/>
          <a:p>
            <a:r>
              <a:rPr lang="en-US"/>
              <a:t>Types of Group Functions</a:t>
            </a:r>
          </a:p>
          <a:p>
            <a:pPr lvl="1"/>
            <a:r>
              <a:rPr lang="en-US"/>
              <a:t>Each of the functions accepts an argument. The following table identifies the options that you can use in the syntax:</a:t>
            </a:r>
          </a:p>
        </p:txBody>
      </p:sp>
      <p:graphicFrame>
        <p:nvGraphicFramePr>
          <p:cNvPr id="370692" name="Object 4"/>
          <p:cNvGraphicFramePr>
            <a:graphicFrameLocks/>
          </p:cNvGraphicFramePr>
          <p:nvPr/>
        </p:nvGraphicFramePr>
        <p:xfrm>
          <a:off x="419100" y="5886450"/>
          <a:ext cx="6038850" cy="2762250"/>
        </p:xfrm>
        <a:graphic>
          <a:graphicData uri="http://schemas.openxmlformats.org/presentationml/2006/ole">
            <p:oleObj spid="_x0000_s370692" name="Document" r:id="rId4" imgW="6045840" imgH="2763000" progId="Word.Document.8">
              <p:embed/>
            </p:oleObj>
          </a:graphicData>
        </a:graphic>
      </p:graphicFrame>
      <p:sp>
        <p:nvSpPr>
          <p:cNvPr id="370693" name="Rectangle 5"/>
          <p:cNvSpPr>
            <a:spLocks noChangeArrowheads="1"/>
          </p:cNvSpPr>
          <p:nvPr/>
        </p:nvSpPr>
        <p:spPr bwMode="auto">
          <a:xfrm>
            <a:off x="744538" y="8135938"/>
            <a:ext cx="185737" cy="592137"/>
          </a:xfrm>
          <a:prstGeom prst="rect">
            <a:avLst/>
          </a:prstGeom>
          <a:noFill/>
          <a:ln w="9525">
            <a:noFill/>
            <a:miter lim="800000"/>
            <a:headEnd/>
            <a:tailEnd/>
          </a:ln>
          <a:effectLst/>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41" name="Rectangle 5"/>
          <p:cNvSpPr>
            <a:spLocks noChangeArrowheads="1" noTextEdit="1"/>
          </p:cNvSpPr>
          <p:nvPr>
            <p:ph type="sldImg"/>
          </p:nvPr>
        </p:nvSpPr>
        <p:spPr>
          <a:ln/>
        </p:spPr>
      </p:sp>
      <p:sp>
        <p:nvSpPr>
          <p:cNvPr id="372742" name="Rectangle 6"/>
          <p:cNvSpPr>
            <a:spLocks noGrp="1" noChangeArrowheads="1"/>
          </p:cNvSpPr>
          <p:nvPr>
            <p:ph type="body" idx="1"/>
          </p:nvPr>
        </p:nvSpPr>
        <p:spPr/>
        <p:txBody>
          <a:bodyPr/>
          <a:lstStyle/>
          <a:p>
            <a:r>
              <a:rPr lang="en-US"/>
              <a:t>Guidelines for Using Group Functions</a:t>
            </a:r>
          </a:p>
          <a:p>
            <a:pPr lvl="2">
              <a:buClr>
                <a:schemeClr val="tx1"/>
              </a:buClr>
              <a:buSzPct val="70000"/>
            </a:pPr>
            <a:r>
              <a:rPr lang="en-US">
                <a:solidFill>
                  <a:schemeClr val="tx1"/>
                </a:solidFill>
                <a:latin typeface="Courier New" pitchFamily="49" charset="0"/>
              </a:rPr>
              <a:t>DISTINCT</a:t>
            </a:r>
            <a:r>
              <a:rPr lang="en-US">
                <a:solidFill>
                  <a:schemeClr val="tx1"/>
                </a:solidFill>
              </a:rPr>
              <a:t> makes the function consider only nonduplicate values; </a:t>
            </a:r>
            <a:r>
              <a:rPr lang="en-US">
                <a:solidFill>
                  <a:schemeClr val="tx1"/>
                </a:solidFill>
                <a:latin typeface="Courier New" pitchFamily="49" charset="0"/>
              </a:rPr>
              <a:t>ALL</a:t>
            </a:r>
            <a:r>
              <a:rPr lang="en-US">
                <a:solidFill>
                  <a:schemeClr val="tx1"/>
                </a:solidFill>
              </a:rPr>
              <a:t> makes it consider every value, including duplicates. The default is </a:t>
            </a:r>
            <a:r>
              <a:rPr lang="en-US">
                <a:solidFill>
                  <a:schemeClr val="tx1"/>
                </a:solidFill>
                <a:latin typeface="Courier New" pitchFamily="49" charset="0"/>
              </a:rPr>
              <a:t>ALL</a:t>
            </a:r>
            <a:r>
              <a:rPr lang="en-US">
                <a:solidFill>
                  <a:schemeClr val="tx1"/>
                </a:solidFill>
              </a:rPr>
              <a:t> and therefore does not need to be specified.</a:t>
            </a:r>
          </a:p>
          <a:p>
            <a:pPr lvl="2"/>
            <a:r>
              <a:rPr lang="en-US">
                <a:solidFill>
                  <a:schemeClr val="tx1"/>
                </a:solidFill>
              </a:rPr>
              <a:t>The data types for the functions with an </a:t>
            </a:r>
            <a:r>
              <a:rPr lang="en-US">
                <a:solidFill>
                  <a:schemeClr val="tx1"/>
                </a:solidFill>
                <a:latin typeface="Courier New" pitchFamily="49" charset="0"/>
              </a:rPr>
              <a:t>expr</a:t>
            </a:r>
            <a:r>
              <a:rPr lang="en-US">
                <a:solidFill>
                  <a:schemeClr val="tx1"/>
                </a:solidFill>
              </a:rPr>
              <a:t> argument may be </a:t>
            </a:r>
            <a:r>
              <a:rPr lang="en-US">
                <a:solidFill>
                  <a:schemeClr val="tx1"/>
                </a:solidFill>
                <a:latin typeface="Courier New" pitchFamily="49" charset="0"/>
              </a:rPr>
              <a:t>CHAR</a:t>
            </a:r>
            <a:r>
              <a:rPr lang="en-US">
                <a:solidFill>
                  <a:schemeClr val="tx1"/>
                </a:solidFill>
              </a:rPr>
              <a:t>, </a:t>
            </a:r>
            <a:r>
              <a:rPr lang="en-US">
                <a:solidFill>
                  <a:schemeClr val="tx1"/>
                </a:solidFill>
                <a:latin typeface="Courier New" pitchFamily="49" charset="0"/>
              </a:rPr>
              <a:t>VARCHAR2</a:t>
            </a:r>
            <a:r>
              <a:rPr lang="en-US">
                <a:solidFill>
                  <a:schemeClr val="tx1"/>
                </a:solidFill>
              </a:rPr>
              <a:t>, </a:t>
            </a:r>
            <a:r>
              <a:rPr lang="en-US">
                <a:solidFill>
                  <a:schemeClr val="tx1"/>
                </a:solidFill>
                <a:latin typeface="Courier New" pitchFamily="49" charset="0"/>
              </a:rPr>
              <a:t>NUMBER</a:t>
            </a:r>
            <a:r>
              <a:rPr lang="en-US">
                <a:solidFill>
                  <a:schemeClr val="tx1"/>
                </a:solidFill>
              </a:rPr>
              <a:t>, or </a:t>
            </a:r>
            <a:r>
              <a:rPr lang="en-US">
                <a:solidFill>
                  <a:schemeClr val="tx1"/>
                </a:solidFill>
                <a:latin typeface="Courier New" pitchFamily="49" charset="0"/>
              </a:rPr>
              <a:t>DATE</a:t>
            </a:r>
            <a:r>
              <a:rPr lang="en-US">
                <a:solidFill>
                  <a:schemeClr val="tx1"/>
                </a:solidFill>
              </a:rPr>
              <a:t>. </a:t>
            </a:r>
          </a:p>
          <a:p>
            <a:pPr lvl="2"/>
            <a:r>
              <a:rPr lang="en-US">
                <a:solidFill>
                  <a:schemeClr val="tx1"/>
                </a:solidFill>
              </a:rPr>
              <a:t>All group functions ignore null values. To substitute a value for null values, use the </a:t>
            </a:r>
            <a:r>
              <a:rPr lang="en-US">
                <a:solidFill>
                  <a:schemeClr val="tx1"/>
                </a:solidFill>
                <a:latin typeface="Courier New" pitchFamily="49" charset="0"/>
              </a:rPr>
              <a:t>NVL</a:t>
            </a:r>
            <a:r>
              <a:rPr lang="en-US">
                <a:solidFill>
                  <a:schemeClr val="tx1"/>
                </a:solidFill>
              </a:rPr>
              <a:t>, </a:t>
            </a:r>
            <a:r>
              <a:rPr lang="en-US">
                <a:solidFill>
                  <a:schemeClr val="tx1"/>
                </a:solidFill>
                <a:latin typeface="Courier New" pitchFamily="49" charset="0"/>
              </a:rPr>
              <a:t>NVL2</a:t>
            </a:r>
            <a:r>
              <a:rPr lang="en-US">
                <a:solidFill>
                  <a:schemeClr val="tx1"/>
                </a:solidFill>
              </a:rPr>
              <a:t>, or </a:t>
            </a:r>
            <a:r>
              <a:rPr lang="en-US">
                <a:solidFill>
                  <a:schemeClr val="tx1"/>
                </a:solidFill>
                <a:latin typeface="Courier New" pitchFamily="49" charset="0"/>
              </a:rPr>
              <a:t>COALESCE</a:t>
            </a:r>
            <a:r>
              <a:rPr lang="en-US">
                <a:solidFill>
                  <a:schemeClr val="tx1"/>
                </a:solidFill>
              </a:rPr>
              <a:t> functions.</a:t>
            </a:r>
          </a:p>
        </p:txBody>
      </p:sp>
      <p:sp>
        <p:nvSpPr>
          <p:cNvPr id="372740" name="Rectangle 4"/>
          <p:cNvSpPr>
            <a:spLocks noChangeArrowheads="1"/>
          </p:cNvSpPr>
          <p:nvPr/>
        </p:nvSpPr>
        <p:spPr bwMode="auto">
          <a:xfrm>
            <a:off x="744538" y="8135938"/>
            <a:ext cx="185737" cy="592137"/>
          </a:xfrm>
          <a:prstGeom prst="rect">
            <a:avLst/>
          </a:prstGeom>
          <a:noFill/>
          <a:ln w="9525">
            <a:noFill/>
            <a:miter lim="800000"/>
            <a:headEnd/>
            <a:tailEnd/>
          </a:ln>
          <a:effectLst/>
        </p:spPr>
        <p:txBody>
          <a:bodyPr wrap="none" anchor="ct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ChangeArrowheads="1"/>
          </p:cNvSpPr>
          <p:nvPr/>
        </p:nvSpPr>
        <p:spPr bwMode="auto">
          <a:xfrm>
            <a:off x="3957638" y="0"/>
            <a:ext cx="3033712" cy="465138"/>
          </a:xfrm>
          <a:prstGeom prst="rect">
            <a:avLst/>
          </a:prstGeom>
          <a:noFill/>
          <a:ln w="9525">
            <a:noFill/>
            <a:miter lim="800000"/>
            <a:headEnd/>
            <a:tailEnd/>
          </a:ln>
          <a:effectLst/>
        </p:spPr>
        <p:txBody>
          <a:bodyPr wrap="none" anchor="ctr"/>
          <a:lstStyle/>
          <a:p>
            <a:endParaRPr lang="en-US"/>
          </a:p>
        </p:txBody>
      </p:sp>
      <p:sp>
        <p:nvSpPr>
          <p:cNvPr id="374787" name="Rectangle 3"/>
          <p:cNvSpPr>
            <a:spLocks noChangeArrowheads="1"/>
          </p:cNvSpPr>
          <p:nvPr/>
        </p:nvSpPr>
        <p:spPr bwMode="auto">
          <a:xfrm>
            <a:off x="-1588" y="0"/>
            <a:ext cx="3030538" cy="465138"/>
          </a:xfrm>
          <a:prstGeom prst="rect">
            <a:avLst/>
          </a:prstGeom>
          <a:noFill/>
          <a:ln w="9525">
            <a:noFill/>
            <a:miter lim="800000"/>
            <a:headEnd/>
            <a:tailEnd/>
          </a:ln>
          <a:effectLst/>
        </p:spPr>
        <p:txBody>
          <a:bodyPr wrap="none" anchor="ctr"/>
          <a:lstStyle/>
          <a:p>
            <a:endParaRPr lang="en-US"/>
          </a:p>
        </p:txBody>
      </p:sp>
      <p:sp>
        <p:nvSpPr>
          <p:cNvPr id="374790" name="Rectangle 6"/>
          <p:cNvSpPr>
            <a:spLocks noChangeArrowheads="1" noTextEdit="1"/>
          </p:cNvSpPr>
          <p:nvPr>
            <p:ph type="sldImg"/>
          </p:nvPr>
        </p:nvSpPr>
        <p:spPr>
          <a:ln/>
        </p:spPr>
      </p:sp>
      <p:sp>
        <p:nvSpPr>
          <p:cNvPr id="374791" name="Rectangle 7"/>
          <p:cNvSpPr>
            <a:spLocks noGrp="1" noChangeArrowheads="1"/>
          </p:cNvSpPr>
          <p:nvPr>
            <p:ph type="body" idx="1"/>
          </p:nvPr>
        </p:nvSpPr>
        <p:spPr/>
        <p:txBody>
          <a:bodyPr/>
          <a:lstStyle/>
          <a:p>
            <a:r>
              <a:rPr lang="en-US"/>
              <a:t>Using the Group Functions</a:t>
            </a:r>
          </a:p>
          <a:p>
            <a:pPr lvl="1"/>
            <a:r>
              <a:rPr lang="en-US">
                <a:solidFill>
                  <a:schemeClr val="tx1"/>
                </a:solidFill>
              </a:rPr>
              <a:t>You can use </a:t>
            </a:r>
            <a:r>
              <a:rPr lang="en-US">
                <a:solidFill>
                  <a:schemeClr val="tx1"/>
                </a:solidFill>
                <a:latin typeface="Courier New" pitchFamily="49" charset="0"/>
              </a:rPr>
              <a:t>AVG</a:t>
            </a:r>
            <a:r>
              <a:rPr lang="en-US">
                <a:solidFill>
                  <a:schemeClr val="tx1"/>
                </a:solidFill>
              </a:rPr>
              <a:t>, </a:t>
            </a:r>
            <a:r>
              <a:rPr lang="en-US">
                <a:solidFill>
                  <a:schemeClr val="tx1"/>
                </a:solidFill>
                <a:latin typeface="Courier New" pitchFamily="49" charset="0"/>
              </a:rPr>
              <a:t>SUM</a:t>
            </a:r>
            <a:r>
              <a:rPr lang="en-US">
                <a:solidFill>
                  <a:schemeClr val="tx1"/>
                </a:solidFill>
              </a:rPr>
              <a:t>, </a:t>
            </a:r>
            <a:r>
              <a:rPr lang="en-US">
                <a:solidFill>
                  <a:schemeClr val="tx1"/>
                </a:solidFill>
                <a:latin typeface="Courier New" pitchFamily="49" charset="0"/>
              </a:rPr>
              <a:t>MIN</a:t>
            </a:r>
            <a:r>
              <a:rPr lang="en-US">
                <a:solidFill>
                  <a:schemeClr val="tx1"/>
                </a:solidFill>
              </a:rPr>
              <a:t>, and </a:t>
            </a:r>
            <a:r>
              <a:rPr lang="en-US">
                <a:solidFill>
                  <a:schemeClr val="tx1"/>
                </a:solidFill>
                <a:latin typeface="Courier New" pitchFamily="49" charset="0"/>
              </a:rPr>
              <a:t>MAX</a:t>
            </a:r>
            <a:r>
              <a:rPr lang="en-US">
                <a:solidFill>
                  <a:schemeClr val="tx1"/>
                </a:solidFill>
              </a:rPr>
              <a:t> functions against columns that can store numeric data. The example in the slide displays the average, highest, lowest, and sum of monthly salaries for all sales representatives.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7" name="Rectangle 1029"/>
          <p:cNvSpPr>
            <a:spLocks noChangeArrowheads="1" noTextEdit="1"/>
          </p:cNvSpPr>
          <p:nvPr>
            <p:ph type="sldImg"/>
          </p:nvPr>
        </p:nvSpPr>
        <p:spPr>
          <a:ln/>
        </p:spPr>
      </p:sp>
      <p:sp>
        <p:nvSpPr>
          <p:cNvPr id="376838" name="Rectangle 1030"/>
          <p:cNvSpPr>
            <a:spLocks noGrp="1" noChangeArrowheads="1"/>
          </p:cNvSpPr>
          <p:nvPr>
            <p:ph type="body" idx="1"/>
          </p:nvPr>
        </p:nvSpPr>
        <p:spPr/>
        <p:txBody>
          <a:bodyPr/>
          <a:lstStyle/>
          <a:p>
            <a:r>
              <a:rPr lang="en-US"/>
              <a:t>Using the Group Functions (continued)</a:t>
            </a:r>
          </a:p>
          <a:p>
            <a:pPr lvl="1"/>
            <a:r>
              <a:rPr lang="en-US">
                <a:solidFill>
                  <a:schemeClr val="tx1"/>
                </a:solidFill>
              </a:rPr>
              <a:t>You can use the </a:t>
            </a:r>
            <a:r>
              <a:rPr lang="en-US">
                <a:solidFill>
                  <a:schemeClr val="tx1"/>
                </a:solidFill>
                <a:latin typeface="Courier New" pitchFamily="49" charset="0"/>
              </a:rPr>
              <a:t>MAX</a:t>
            </a:r>
            <a:r>
              <a:rPr lang="en-US">
                <a:solidFill>
                  <a:schemeClr val="tx1"/>
                </a:solidFill>
              </a:rPr>
              <a:t> and </a:t>
            </a:r>
            <a:r>
              <a:rPr lang="en-US">
                <a:solidFill>
                  <a:schemeClr val="tx1"/>
                </a:solidFill>
                <a:latin typeface="Courier New" pitchFamily="49" charset="0"/>
              </a:rPr>
              <a:t>MIN</a:t>
            </a:r>
            <a:r>
              <a:rPr lang="en-US">
                <a:solidFill>
                  <a:schemeClr val="tx1"/>
                </a:solidFill>
              </a:rPr>
              <a:t> functions for numeric, character, and date data types. The slide example displays the most junior and most senior employees. </a:t>
            </a:r>
          </a:p>
          <a:p>
            <a:pPr lvl="1"/>
            <a:r>
              <a:rPr lang="en-US">
                <a:solidFill>
                  <a:schemeClr val="tx1"/>
                </a:solidFill>
              </a:rPr>
              <a:t>The following example displays the employee last name that is first and the employee last name that is last in an alphabetized list of all employees:</a:t>
            </a:r>
          </a:p>
          <a:p>
            <a:pPr lvl="1">
              <a:spcBef>
                <a:spcPct val="0"/>
              </a:spcBef>
            </a:pPr>
            <a:endParaRPr lang="en-US" sz="500">
              <a:solidFill>
                <a:schemeClr val="tx1"/>
              </a:solidFill>
              <a:latin typeface="Courier New" pitchFamily="49" charset="0"/>
            </a:endParaRPr>
          </a:p>
          <a:p>
            <a:pPr lvl="1">
              <a:spcBef>
                <a:spcPct val="0"/>
              </a:spcBef>
            </a:pPr>
            <a:r>
              <a:rPr lang="en-US" sz="1100">
                <a:solidFill>
                  <a:schemeClr val="tx1"/>
                </a:solidFill>
                <a:latin typeface="Courier New" pitchFamily="49" charset="0"/>
              </a:rPr>
              <a:t>  SELECT MIN(last_name), MAX(last_name)</a:t>
            </a:r>
          </a:p>
          <a:p>
            <a:pPr lvl="1">
              <a:spcBef>
                <a:spcPct val="0"/>
              </a:spcBef>
            </a:pPr>
            <a:r>
              <a:rPr lang="en-US" sz="1100">
                <a:solidFill>
                  <a:schemeClr val="tx1"/>
                </a:solidFill>
                <a:latin typeface="Courier New" pitchFamily="49" charset="0"/>
              </a:rPr>
              <a:t>  FROM   employees;</a:t>
            </a:r>
          </a:p>
          <a:p>
            <a:pPr lvl="1">
              <a:spcBef>
                <a:spcPct val="0"/>
              </a:spcBef>
            </a:pPr>
            <a:endParaRPr lang="en-US" sz="1100">
              <a:solidFill>
                <a:schemeClr val="tx1"/>
              </a:solidFill>
              <a:latin typeface="Courier New" pitchFamily="49" charset="0"/>
            </a:endParaRPr>
          </a:p>
          <a:p>
            <a:pPr lvl="1">
              <a:spcBef>
                <a:spcPct val="0"/>
              </a:spcBef>
            </a:pPr>
            <a:r>
              <a:rPr lang="en-US">
                <a:solidFill>
                  <a:schemeClr val="tx1"/>
                </a:solidFill>
                <a:latin typeface="Courier New" pitchFamily="49" charset="0"/>
              </a:rPr>
              <a:t>   </a:t>
            </a:r>
          </a:p>
          <a:p>
            <a:pPr lvl="1"/>
            <a:endParaRPr lang="en-US" b="1">
              <a:solidFill>
                <a:schemeClr val="tx1"/>
              </a:solidFill>
            </a:endParaRPr>
          </a:p>
          <a:p>
            <a:pPr lvl="1"/>
            <a:r>
              <a:rPr lang="en-US" b="1">
                <a:solidFill>
                  <a:schemeClr val="tx1"/>
                </a:solidFill>
              </a:rPr>
              <a:t>Note:</a:t>
            </a:r>
            <a:r>
              <a:rPr lang="en-US">
                <a:solidFill>
                  <a:schemeClr val="tx1"/>
                </a:solidFill>
              </a:rPr>
              <a:t> The </a:t>
            </a:r>
            <a:r>
              <a:rPr lang="en-US">
                <a:solidFill>
                  <a:schemeClr val="tx1"/>
                </a:solidFill>
                <a:latin typeface="Courier New" pitchFamily="49" charset="0"/>
              </a:rPr>
              <a:t>AVG</a:t>
            </a:r>
            <a:r>
              <a:rPr lang="en-US">
                <a:solidFill>
                  <a:schemeClr val="tx1"/>
                </a:solidFill>
              </a:rPr>
              <a:t>, </a:t>
            </a:r>
            <a:r>
              <a:rPr lang="en-US">
                <a:solidFill>
                  <a:schemeClr val="tx1"/>
                </a:solidFill>
                <a:latin typeface="Courier New" pitchFamily="49" charset="0"/>
              </a:rPr>
              <a:t>SUM</a:t>
            </a:r>
            <a:r>
              <a:rPr lang="en-US">
                <a:solidFill>
                  <a:schemeClr val="tx1"/>
                </a:solidFill>
              </a:rPr>
              <a:t>, </a:t>
            </a:r>
            <a:r>
              <a:rPr lang="en-US">
                <a:solidFill>
                  <a:schemeClr val="tx1"/>
                </a:solidFill>
                <a:latin typeface="Courier New" pitchFamily="49" charset="0"/>
              </a:rPr>
              <a:t>VARIANCE</a:t>
            </a:r>
            <a:r>
              <a:rPr lang="en-US">
                <a:solidFill>
                  <a:schemeClr val="tx1"/>
                </a:solidFill>
              </a:rPr>
              <a:t>, and </a:t>
            </a:r>
            <a:r>
              <a:rPr lang="en-US">
                <a:solidFill>
                  <a:schemeClr val="tx1"/>
                </a:solidFill>
                <a:latin typeface="Courier New" pitchFamily="49" charset="0"/>
              </a:rPr>
              <a:t>STDDEV</a:t>
            </a:r>
            <a:r>
              <a:rPr lang="en-US">
                <a:solidFill>
                  <a:schemeClr val="tx1"/>
                </a:solidFill>
              </a:rPr>
              <a:t> functions can be used only with numeric data types. </a:t>
            </a:r>
            <a:r>
              <a:rPr lang="en-US">
                <a:solidFill>
                  <a:schemeClr val="tx1"/>
                </a:solidFill>
                <a:latin typeface="Courier New" pitchFamily="49" charset="0"/>
              </a:rPr>
              <a:t>MAX</a:t>
            </a:r>
            <a:r>
              <a:rPr lang="en-US">
                <a:solidFill>
                  <a:schemeClr val="tx1"/>
                </a:solidFill>
              </a:rPr>
              <a:t> and </a:t>
            </a:r>
            <a:r>
              <a:rPr lang="en-US">
                <a:solidFill>
                  <a:schemeClr val="tx1"/>
                </a:solidFill>
                <a:latin typeface="Courier New" pitchFamily="49" charset="0"/>
              </a:rPr>
              <a:t>MIN</a:t>
            </a:r>
            <a:r>
              <a:rPr lang="en-US">
                <a:solidFill>
                  <a:schemeClr val="tx1"/>
                </a:solidFill>
              </a:rPr>
              <a:t> cannot be used with </a:t>
            </a:r>
            <a:r>
              <a:rPr lang="en-US">
                <a:solidFill>
                  <a:schemeClr val="tx1"/>
                </a:solidFill>
                <a:latin typeface="Courier New" pitchFamily="49" charset="0"/>
              </a:rPr>
              <a:t>LOB</a:t>
            </a:r>
            <a:r>
              <a:rPr lang="en-US">
                <a:solidFill>
                  <a:schemeClr val="tx1"/>
                </a:solidFill>
              </a:rPr>
              <a:t> or </a:t>
            </a:r>
            <a:r>
              <a:rPr lang="en-US">
                <a:solidFill>
                  <a:schemeClr val="tx1"/>
                </a:solidFill>
                <a:latin typeface="Courier New" pitchFamily="49" charset="0"/>
              </a:rPr>
              <a:t>LONG</a:t>
            </a:r>
            <a:r>
              <a:rPr lang="en-US">
                <a:solidFill>
                  <a:schemeClr val="tx1"/>
                </a:solidFill>
              </a:rPr>
              <a:t> data types.</a:t>
            </a:r>
          </a:p>
        </p:txBody>
      </p:sp>
      <p:pic>
        <p:nvPicPr>
          <p:cNvPr id="376836" name="Picture 1028"/>
          <p:cNvPicPr>
            <a:picLocks noChangeAspect="1" noChangeArrowheads="1"/>
          </p:cNvPicPr>
          <p:nvPr/>
        </p:nvPicPr>
        <p:blipFill>
          <a:blip r:embed="rId3"/>
          <a:srcRect/>
          <a:stretch>
            <a:fillRect/>
          </a:stretch>
        </p:blipFill>
        <p:spPr bwMode="gray">
          <a:xfrm>
            <a:off x="762000" y="6705600"/>
            <a:ext cx="5518150" cy="493713"/>
          </a:xfrm>
          <a:prstGeom prst="rect">
            <a:avLst/>
          </a:prstGeom>
          <a:noFill/>
          <a:ln w="25400">
            <a:noFill/>
            <a:miter lim="800000"/>
            <a:headEnd type="none" w="sm" len="sm"/>
            <a:tailEnd type="none" w="sm" len="sm"/>
          </a:ln>
          <a:effectLst/>
        </p:spPr>
      </p:pic>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4" name="Rectangle 4"/>
          <p:cNvSpPr>
            <a:spLocks noChangeArrowheads="1" noTextEdit="1"/>
          </p:cNvSpPr>
          <p:nvPr>
            <p:ph type="sldImg"/>
          </p:nvPr>
        </p:nvSpPr>
        <p:spPr>
          <a:ln/>
        </p:spPr>
      </p:sp>
      <p:sp>
        <p:nvSpPr>
          <p:cNvPr id="378885" name="Rectangle 5"/>
          <p:cNvSpPr>
            <a:spLocks noGrp="1" noChangeArrowheads="1"/>
          </p:cNvSpPr>
          <p:nvPr>
            <p:ph type="body" idx="1"/>
          </p:nvPr>
        </p:nvSpPr>
        <p:spPr/>
        <p:txBody>
          <a:bodyPr/>
          <a:lstStyle/>
          <a:p>
            <a:r>
              <a:rPr lang="en-US">
                <a:latin typeface="Courier New" pitchFamily="49" charset="0"/>
              </a:rPr>
              <a:t>COUNT</a:t>
            </a:r>
            <a:r>
              <a:rPr lang="en-US"/>
              <a:t> Function</a:t>
            </a:r>
          </a:p>
          <a:p>
            <a:pPr lvl="1"/>
            <a:r>
              <a:rPr lang="en-US">
                <a:solidFill>
                  <a:schemeClr val="tx1"/>
                </a:solidFill>
              </a:rPr>
              <a:t>The </a:t>
            </a:r>
            <a:r>
              <a:rPr lang="en-US">
                <a:solidFill>
                  <a:schemeClr val="tx1"/>
                </a:solidFill>
                <a:latin typeface="Courier New" pitchFamily="49" charset="0"/>
              </a:rPr>
              <a:t>COUNT</a:t>
            </a:r>
            <a:r>
              <a:rPr lang="en-US">
                <a:solidFill>
                  <a:schemeClr val="tx1"/>
                </a:solidFill>
              </a:rPr>
              <a:t> function has three formats:</a:t>
            </a:r>
          </a:p>
          <a:p>
            <a:pPr lvl="2">
              <a:buSzPct val="70000"/>
            </a:pPr>
            <a:r>
              <a:rPr lang="en-US">
                <a:solidFill>
                  <a:schemeClr val="tx1"/>
                </a:solidFill>
                <a:latin typeface="Courier New" pitchFamily="49" charset="0"/>
              </a:rPr>
              <a:t>COUNT(*) </a:t>
            </a:r>
          </a:p>
          <a:p>
            <a:pPr lvl="2">
              <a:buSzPct val="70000"/>
            </a:pPr>
            <a:r>
              <a:rPr lang="en-US">
                <a:solidFill>
                  <a:schemeClr val="tx1"/>
                </a:solidFill>
                <a:latin typeface="Courier New" pitchFamily="49" charset="0"/>
              </a:rPr>
              <a:t>COUNT(</a:t>
            </a:r>
            <a:r>
              <a:rPr lang="en-US" i="1">
                <a:solidFill>
                  <a:schemeClr val="tx1"/>
                </a:solidFill>
                <a:latin typeface="Courier New" pitchFamily="49" charset="0"/>
              </a:rPr>
              <a:t>expr</a:t>
            </a:r>
            <a:r>
              <a:rPr lang="en-US">
                <a:solidFill>
                  <a:schemeClr val="tx1"/>
                </a:solidFill>
                <a:latin typeface="Courier New" pitchFamily="49" charset="0"/>
              </a:rPr>
              <a:t>)</a:t>
            </a:r>
          </a:p>
          <a:p>
            <a:pPr lvl="2">
              <a:buSzPct val="70000"/>
            </a:pPr>
            <a:r>
              <a:rPr lang="en-US">
                <a:solidFill>
                  <a:schemeClr val="tx1"/>
                </a:solidFill>
                <a:latin typeface="Courier New" pitchFamily="49" charset="0"/>
              </a:rPr>
              <a:t>COUNT(DISTINCT </a:t>
            </a:r>
            <a:r>
              <a:rPr lang="en-US" i="1">
                <a:solidFill>
                  <a:schemeClr val="tx1"/>
                </a:solidFill>
                <a:latin typeface="Courier New" pitchFamily="49" charset="0"/>
              </a:rPr>
              <a:t>expr</a:t>
            </a:r>
            <a:r>
              <a:rPr lang="en-US">
                <a:solidFill>
                  <a:schemeClr val="tx1"/>
                </a:solidFill>
                <a:latin typeface="Courier New" pitchFamily="49" charset="0"/>
              </a:rPr>
              <a:t>)</a:t>
            </a:r>
          </a:p>
          <a:p>
            <a:pPr lvl="1"/>
            <a:r>
              <a:rPr lang="en-US">
                <a:solidFill>
                  <a:schemeClr val="tx1"/>
                </a:solidFill>
                <a:latin typeface="Courier New" pitchFamily="49" charset="0"/>
              </a:rPr>
              <a:t>COUNT(*)</a:t>
            </a:r>
            <a:r>
              <a:rPr lang="en-US">
                <a:solidFill>
                  <a:schemeClr val="tx1"/>
                </a:solidFill>
              </a:rPr>
              <a:t> returns the number of rows in a table that satisfy the criteria of the </a:t>
            </a:r>
            <a:r>
              <a:rPr lang="en-US">
                <a:solidFill>
                  <a:schemeClr val="tx1"/>
                </a:solidFill>
                <a:latin typeface="Courier New" pitchFamily="49" charset="0"/>
              </a:rPr>
              <a:t>SELECT</a:t>
            </a:r>
            <a:r>
              <a:rPr lang="en-US">
                <a:solidFill>
                  <a:schemeClr val="tx1"/>
                </a:solidFill>
              </a:rPr>
              <a:t> statement, including duplicate rows and rows containing null values in any of the columns. If a </a:t>
            </a:r>
            <a:r>
              <a:rPr lang="en-US">
                <a:solidFill>
                  <a:schemeClr val="tx1"/>
                </a:solidFill>
                <a:latin typeface="Courier New" pitchFamily="49" charset="0"/>
              </a:rPr>
              <a:t>WHERE</a:t>
            </a:r>
            <a:r>
              <a:rPr lang="en-US">
                <a:solidFill>
                  <a:schemeClr val="tx1"/>
                </a:solidFill>
              </a:rPr>
              <a:t> clause is included in the </a:t>
            </a:r>
            <a:r>
              <a:rPr lang="en-US">
                <a:solidFill>
                  <a:schemeClr val="tx1"/>
                </a:solidFill>
                <a:latin typeface="Courier New" pitchFamily="49" charset="0"/>
              </a:rPr>
              <a:t>SELECT</a:t>
            </a:r>
            <a:r>
              <a:rPr lang="en-US">
                <a:solidFill>
                  <a:schemeClr val="tx1"/>
                </a:solidFill>
              </a:rPr>
              <a:t> statement, </a:t>
            </a:r>
            <a:r>
              <a:rPr lang="en-US">
                <a:solidFill>
                  <a:schemeClr val="tx1"/>
                </a:solidFill>
                <a:latin typeface="Courier New" pitchFamily="49" charset="0"/>
              </a:rPr>
              <a:t>COUNT(*)</a:t>
            </a:r>
            <a:r>
              <a:rPr lang="en-US">
                <a:solidFill>
                  <a:schemeClr val="tx1"/>
                </a:solidFill>
              </a:rPr>
              <a:t> returns the number of rows that satisfy the condition in the </a:t>
            </a:r>
            <a:r>
              <a:rPr lang="en-US">
                <a:solidFill>
                  <a:schemeClr val="tx1"/>
                </a:solidFill>
                <a:latin typeface="Courier New" pitchFamily="49" charset="0"/>
              </a:rPr>
              <a:t>WHERE</a:t>
            </a:r>
            <a:r>
              <a:rPr lang="en-US">
                <a:solidFill>
                  <a:schemeClr val="tx1"/>
                </a:solidFill>
              </a:rPr>
              <a:t> clause. </a:t>
            </a:r>
          </a:p>
          <a:p>
            <a:pPr lvl="1"/>
            <a:r>
              <a:rPr lang="en-US">
                <a:solidFill>
                  <a:schemeClr val="tx1"/>
                </a:solidFill>
              </a:rPr>
              <a:t>In contrast, </a:t>
            </a:r>
            <a:r>
              <a:rPr lang="en-US">
                <a:solidFill>
                  <a:schemeClr val="tx1"/>
                </a:solidFill>
                <a:latin typeface="Courier New" pitchFamily="49" charset="0"/>
              </a:rPr>
              <a:t>COUNT(</a:t>
            </a:r>
            <a:r>
              <a:rPr lang="en-US" i="1">
                <a:solidFill>
                  <a:schemeClr val="tx1"/>
                </a:solidFill>
                <a:latin typeface="Courier New" pitchFamily="49" charset="0"/>
              </a:rPr>
              <a:t>expr</a:t>
            </a:r>
            <a:r>
              <a:rPr lang="en-US">
                <a:solidFill>
                  <a:schemeClr val="tx1"/>
                </a:solidFill>
                <a:latin typeface="Courier New" pitchFamily="49" charset="0"/>
              </a:rPr>
              <a:t>)</a:t>
            </a:r>
            <a:r>
              <a:rPr lang="en-US">
                <a:solidFill>
                  <a:schemeClr val="tx1"/>
                </a:solidFill>
              </a:rPr>
              <a:t> returns the number of non-null values that are in the column identified by </a:t>
            </a:r>
            <a:r>
              <a:rPr lang="en-US" i="1">
                <a:solidFill>
                  <a:schemeClr val="tx1"/>
                </a:solidFill>
                <a:latin typeface="Courier New" pitchFamily="49" charset="0"/>
              </a:rPr>
              <a:t>expr</a:t>
            </a:r>
            <a:r>
              <a:rPr lang="en-US">
                <a:solidFill>
                  <a:schemeClr val="tx1"/>
                </a:solidFill>
              </a:rPr>
              <a:t>. </a:t>
            </a:r>
          </a:p>
          <a:p>
            <a:pPr lvl="1"/>
            <a:r>
              <a:rPr lang="en-US">
                <a:solidFill>
                  <a:schemeClr val="tx1"/>
                </a:solidFill>
                <a:latin typeface="Courier New" pitchFamily="49" charset="0"/>
              </a:rPr>
              <a:t>COUNT(DISTINCT </a:t>
            </a:r>
            <a:r>
              <a:rPr lang="en-US" i="1">
                <a:solidFill>
                  <a:schemeClr val="tx1"/>
                </a:solidFill>
                <a:latin typeface="Courier New" pitchFamily="49" charset="0"/>
              </a:rPr>
              <a:t>expr</a:t>
            </a:r>
            <a:r>
              <a:rPr lang="en-US">
                <a:solidFill>
                  <a:schemeClr val="tx1"/>
                </a:solidFill>
                <a:latin typeface="Courier New" pitchFamily="49" charset="0"/>
              </a:rPr>
              <a:t>)</a:t>
            </a:r>
            <a:r>
              <a:rPr lang="en-US">
                <a:solidFill>
                  <a:schemeClr val="tx1"/>
                </a:solidFill>
              </a:rPr>
              <a:t> returns the number of unique, non-null values that are in the column identified by </a:t>
            </a:r>
            <a:r>
              <a:rPr lang="en-US" i="1">
                <a:solidFill>
                  <a:schemeClr val="tx1"/>
                </a:solidFill>
                <a:latin typeface="Courier New" pitchFamily="49" charset="0"/>
              </a:rPr>
              <a:t>expr</a:t>
            </a:r>
            <a:r>
              <a:rPr lang="en-US">
                <a:solidFill>
                  <a:schemeClr val="tx1"/>
                </a:solidFill>
              </a:rPr>
              <a:t>.</a:t>
            </a:r>
          </a:p>
          <a:p>
            <a:pPr lvl="1"/>
            <a:r>
              <a:rPr lang="en-US" b="1">
                <a:solidFill>
                  <a:schemeClr val="tx1"/>
                </a:solidFill>
              </a:rPr>
              <a:t>Examples</a:t>
            </a:r>
          </a:p>
          <a:p>
            <a:pPr lvl="2">
              <a:buFontTx/>
              <a:buNone/>
            </a:pPr>
            <a:r>
              <a:rPr lang="en-US">
                <a:solidFill>
                  <a:schemeClr val="tx1"/>
                </a:solidFill>
              </a:rPr>
              <a:t>1.	The slide example displays the number of employees in department 50.</a:t>
            </a:r>
          </a:p>
          <a:p>
            <a:pPr lvl="2">
              <a:buFontTx/>
              <a:buNone/>
            </a:pPr>
            <a:r>
              <a:rPr lang="en-US">
                <a:solidFill>
                  <a:schemeClr val="tx1"/>
                </a:solidFill>
              </a:rPr>
              <a:t>2.	The slide example displays the number of employees in department 80 who can earn a commission.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80" name="Rectangle 4"/>
          <p:cNvSpPr>
            <a:spLocks noChangeArrowheads="1" noTextEdit="1"/>
          </p:cNvSpPr>
          <p:nvPr>
            <p:ph type="sldImg"/>
          </p:nvPr>
        </p:nvSpPr>
        <p:spPr>
          <a:ln/>
        </p:spPr>
      </p:sp>
      <p:sp>
        <p:nvSpPr>
          <p:cNvPr id="382981" name="Rectangle 5"/>
          <p:cNvSpPr>
            <a:spLocks noGrp="1" noChangeArrowheads="1"/>
          </p:cNvSpPr>
          <p:nvPr>
            <p:ph type="body" idx="1"/>
          </p:nvPr>
        </p:nvSpPr>
        <p:spPr/>
        <p:txBody>
          <a:bodyPr/>
          <a:lstStyle/>
          <a:p>
            <a:r>
              <a:rPr lang="en-US">
                <a:latin typeface="Courier New" pitchFamily="49" charset="0"/>
              </a:rPr>
              <a:t>DISTINCT</a:t>
            </a:r>
            <a:r>
              <a:rPr lang="en-US"/>
              <a:t> Keyword</a:t>
            </a:r>
          </a:p>
          <a:p>
            <a:pPr lvl="1"/>
            <a:r>
              <a:rPr lang="en-US">
                <a:solidFill>
                  <a:schemeClr val="tx1"/>
                </a:solidFill>
              </a:rPr>
              <a:t>Use the </a:t>
            </a:r>
            <a:r>
              <a:rPr lang="en-US">
                <a:solidFill>
                  <a:schemeClr val="tx1"/>
                </a:solidFill>
                <a:latin typeface="Courier New" pitchFamily="49" charset="0"/>
              </a:rPr>
              <a:t>DISTINCT</a:t>
            </a:r>
            <a:r>
              <a:rPr lang="en-US">
                <a:solidFill>
                  <a:schemeClr val="tx1"/>
                </a:solidFill>
              </a:rPr>
              <a:t> keyword to suppress the counting of any duplicate values in a column.</a:t>
            </a:r>
          </a:p>
          <a:p>
            <a:pPr lvl="1"/>
            <a:r>
              <a:rPr lang="en-US">
                <a:solidFill>
                  <a:schemeClr val="tx1"/>
                </a:solidFill>
              </a:rPr>
              <a:t>The example in the slide displays the number of distinct department values that are in the </a:t>
            </a:r>
            <a:r>
              <a:rPr lang="en-US">
                <a:solidFill>
                  <a:schemeClr val="tx1"/>
                </a:solidFill>
                <a:latin typeface="Courier New" pitchFamily="49" charset="0"/>
              </a:rPr>
              <a:t>EMPLOYEES</a:t>
            </a:r>
            <a:r>
              <a:rPr lang="en-US">
                <a:solidFill>
                  <a:schemeClr val="tx1"/>
                </a:solidFill>
              </a:rPr>
              <a:t> table.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76482" name="Title_Gray_Number"/>
          <p:cNvSpPr>
            <a:spLocks noChangeArrowheads="1"/>
          </p:cNvSpPr>
          <p:nvPr/>
        </p:nvSpPr>
        <p:spPr bwMode="gray">
          <a:xfrm>
            <a:off x="939800" y="952500"/>
            <a:ext cx="7302500" cy="4318000"/>
          </a:xfrm>
          <a:prstGeom prst="rect">
            <a:avLst/>
          </a:prstGeom>
          <a:solidFill>
            <a:srgbClr val="FFFFFF"/>
          </a:solidFill>
          <a:ln w="9525">
            <a:solidFill>
              <a:srgbClr val="FFFFFF"/>
            </a:solidFill>
            <a:miter lim="800000"/>
            <a:headEnd/>
            <a:tailEnd/>
          </a:ln>
          <a:effectLst/>
        </p:spPr>
        <p:txBody>
          <a:bodyPr wrap="none" lIns="12700" tIns="12700" rIns="12700" bIns="12700" anchor="ctr"/>
          <a:lstStyle/>
          <a:p>
            <a:pPr defTabSz="228600">
              <a:spcBef>
                <a:spcPct val="0"/>
              </a:spcBef>
              <a:buClr>
                <a:srgbClr val="000000"/>
              </a:buClr>
            </a:pPr>
            <a:r>
              <a:rPr lang="en-US" sz="27700">
                <a:solidFill>
                  <a:srgbClr val="CCCCCC"/>
                </a:solidFill>
                <a:latin typeface="Times New Roman" pitchFamily="18" charset="0"/>
              </a:rPr>
              <a:t>4</a:t>
            </a:r>
          </a:p>
        </p:txBody>
      </p:sp>
      <p:sp>
        <p:nvSpPr>
          <p:cNvPr id="276483" name="Default_Title"/>
          <p:cNvSpPr>
            <a:spLocks noGrp="1" noChangeArrowheads="1"/>
          </p:cNvSpPr>
          <p:nvPr>
            <p:ph type="ctrTitle"/>
          </p:nvPr>
        </p:nvSpPr>
        <p:spPr>
          <a:xfrm>
            <a:off x="914400" y="2667000"/>
            <a:ext cx="7315200" cy="1181100"/>
          </a:xfrm>
        </p:spPr>
        <p:txBody>
          <a:bodyPr/>
          <a:lstStyle>
            <a:lvl1pPr>
              <a:spcBef>
                <a:spcPct val="0"/>
              </a:spcBef>
              <a:defRPr/>
            </a:lvl1pPr>
          </a:lstStyle>
          <a:p>
            <a:r>
              <a:rPr lang="en-US"/>
              <a:t>&lt;Insert Lesson, Module, Course Title&gt;</a:t>
            </a:r>
          </a:p>
        </p:txBody>
      </p:sp>
      <p:sp>
        <p:nvSpPr>
          <p:cNvPr id="276484" name="Title_PlaceholderSubtitle"/>
          <p:cNvSpPr>
            <a:spLocks noGrp="1" noChangeArrowheads="1"/>
          </p:cNvSpPr>
          <p:nvPr>
            <p:ph type="subTitle" idx="1"/>
          </p:nvPr>
        </p:nvSpPr>
        <p:spPr>
          <a:xfrm>
            <a:off x="927100" y="4419600"/>
            <a:ext cx="7302500" cy="431800"/>
          </a:xfrm>
        </p:spPr>
        <p:txBody>
          <a:bodyPr/>
          <a:lstStyle>
            <a:lvl1pPr algn="ctr">
              <a:defRPr/>
            </a:lvl1pPr>
          </a:lstStyle>
          <a:p>
            <a:r>
              <a:rPr lang="en-US"/>
              <a:t>&lt;Insert Subtitle&gt;</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88100" y="533400"/>
            <a:ext cx="1841500" cy="31400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3600" y="533400"/>
            <a:ext cx="5372100" cy="3140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36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2800" y="1816100"/>
            <a:ext cx="3606800" cy="1857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5458" name="Slide_PlaceholderTitle"/>
          <p:cNvSpPr>
            <a:spLocks noGrp="1" noChangeArrowheads="1"/>
          </p:cNvSpPr>
          <p:nvPr>
            <p:ph type="title"/>
          </p:nvPr>
        </p:nvSpPr>
        <p:spPr bwMode="auto">
          <a:xfrm>
            <a:off x="889000" y="533400"/>
            <a:ext cx="7315200" cy="876300"/>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bodyPr>
          <a:lstStyle/>
          <a:p>
            <a:pPr lvl="0"/>
            <a:r>
              <a:rPr lang="en-US" smtClean="0"/>
              <a:t>Click to edit Master title style</a:t>
            </a:r>
          </a:p>
        </p:txBody>
      </p:sp>
      <p:sp>
        <p:nvSpPr>
          <p:cNvPr id="275459" name="Slide_PlaceholderText"/>
          <p:cNvSpPr>
            <a:spLocks noGrp="1" noChangeArrowheads="1"/>
          </p:cNvSpPr>
          <p:nvPr>
            <p:ph type="body" idx="1"/>
          </p:nvPr>
        </p:nvSpPr>
        <p:spPr bwMode="auto">
          <a:xfrm>
            <a:off x="863600" y="1816100"/>
            <a:ext cx="7366000" cy="1857375"/>
          </a:xfrm>
          <a:prstGeom prst="rect">
            <a:avLst/>
          </a:prstGeom>
          <a:noFill/>
          <a:ln w="9525">
            <a:noFill/>
            <a:miter lim="800000"/>
            <a:headEnd/>
            <a:tailEnd/>
          </a:ln>
          <a:effectLst/>
        </p:spPr>
        <p:txBody>
          <a:bodyPr vert="horz" wrap="square" lIns="12700" tIns="12700" rIns="12700" bIns="1270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5461" name="Slide_Page_Number"/>
          <p:cNvSpPr>
            <a:spLocks noChangeArrowheads="1"/>
          </p:cNvSpPr>
          <p:nvPr/>
        </p:nvSpPr>
        <p:spPr bwMode="hidden">
          <a:xfrm>
            <a:off x="457200" y="6654800"/>
            <a:ext cx="965200" cy="182563"/>
          </a:xfrm>
          <a:prstGeom prst="rect">
            <a:avLst/>
          </a:prstGeom>
          <a:noFill/>
          <a:ln w="9525">
            <a:noFill/>
            <a:miter lim="800000"/>
            <a:headEnd/>
            <a:tailEnd/>
          </a:ln>
          <a:effectLst/>
        </p:spPr>
        <p:txBody>
          <a:bodyPr wrap="none" anchor="ctr"/>
          <a:lstStyle/>
          <a:p>
            <a:pPr algn="just">
              <a:spcBef>
                <a:spcPct val="0"/>
              </a:spcBef>
              <a:buClrTx/>
              <a:buFontTx/>
              <a:buNone/>
            </a:pPr>
            <a:r>
              <a:rPr lang="en-US" sz="1200" b="0"/>
              <a:t>4-</a:t>
            </a:r>
            <a:fld id="{E1775A0B-1021-43BE-BD20-312078DACE02}" type="slidenum">
              <a:rPr lang="en-US" sz="1200" b="0"/>
              <a:pPr algn="just">
                <a:spcBef>
                  <a:spcPct val="0"/>
                </a:spcBef>
                <a:buClrTx/>
                <a:buFontTx/>
                <a:buNone/>
              </a:pPr>
              <a:t>‹#›</a:t>
            </a:fld>
            <a:endParaRPr lang="en-US" sz="1200" b="0"/>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ctr" defTabSz="228600" rtl="0" fontAlgn="base">
        <a:spcBef>
          <a:spcPct val="20000"/>
        </a:spcBef>
        <a:spcAft>
          <a:spcPct val="0"/>
        </a:spcAft>
        <a:buClr>
          <a:srgbClr val="000000"/>
        </a:buClr>
        <a:buFont typeface="Arial" charset="0"/>
        <a:defRPr sz="2800" b="1">
          <a:solidFill>
            <a:schemeClr val="tx1"/>
          </a:solidFill>
          <a:latin typeface="+mj-lt"/>
          <a:ea typeface="+mj-ea"/>
          <a:cs typeface="+mj-cs"/>
        </a:defRPr>
      </a:lvl1pPr>
      <a:lvl2pPr algn="ctr" defTabSz="228600" rtl="0" fontAlgn="base">
        <a:spcBef>
          <a:spcPct val="20000"/>
        </a:spcBef>
        <a:spcAft>
          <a:spcPct val="0"/>
        </a:spcAft>
        <a:buClr>
          <a:srgbClr val="000000"/>
        </a:buClr>
        <a:buFont typeface="Arial" charset="0"/>
        <a:defRPr sz="2800" b="1">
          <a:solidFill>
            <a:schemeClr val="tx1"/>
          </a:solidFill>
          <a:latin typeface="Arial" charset="0"/>
        </a:defRPr>
      </a:lvl2pPr>
      <a:lvl3pPr algn="ctr" defTabSz="228600" rtl="0" fontAlgn="base">
        <a:spcBef>
          <a:spcPct val="20000"/>
        </a:spcBef>
        <a:spcAft>
          <a:spcPct val="0"/>
        </a:spcAft>
        <a:buClr>
          <a:srgbClr val="000000"/>
        </a:buClr>
        <a:buFont typeface="Arial" charset="0"/>
        <a:defRPr sz="2800" b="1">
          <a:solidFill>
            <a:schemeClr val="tx1"/>
          </a:solidFill>
          <a:latin typeface="Arial" charset="0"/>
        </a:defRPr>
      </a:lvl3pPr>
      <a:lvl4pPr algn="ctr" defTabSz="228600" rtl="0" fontAlgn="base">
        <a:spcBef>
          <a:spcPct val="20000"/>
        </a:spcBef>
        <a:spcAft>
          <a:spcPct val="0"/>
        </a:spcAft>
        <a:buClr>
          <a:srgbClr val="000000"/>
        </a:buClr>
        <a:buFont typeface="Arial" charset="0"/>
        <a:defRPr sz="2800" b="1">
          <a:solidFill>
            <a:schemeClr val="tx1"/>
          </a:solidFill>
          <a:latin typeface="Arial" charset="0"/>
        </a:defRPr>
      </a:lvl4pPr>
      <a:lvl5pPr algn="ctr" defTabSz="228600" rtl="0" fontAlgn="base">
        <a:spcBef>
          <a:spcPct val="20000"/>
        </a:spcBef>
        <a:spcAft>
          <a:spcPct val="0"/>
        </a:spcAft>
        <a:buClr>
          <a:srgbClr val="000000"/>
        </a:buClr>
        <a:buFont typeface="Arial" charset="0"/>
        <a:defRPr sz="2800" b="1">
          <a:solidFill>
            <a:schemeClr val="tx1"/>
          </a:solidFill>
          <a:latin typeface="Arial" charset="0"/>
        </a:defRPr>
      </a:lvl5pPr>
      <a:lvl6pPr marL="457200" algn="ctr" defTabSz="228600" rtl="0" fontAlgn="base">
        <a:spcBef>
          <a:spcPct val="20000"/>
        </a:spcBef>
        <a:spcAft>
          <a:spcPct val="0"/>
        </a:spcAft>
        <a:buClr>
          <a:srgbClr val="000000"/>
        </a:buClr>
        <a:buFont typeface="Arial" charset="0"/>
        <a:defRPr sz="2800" b="1">
          <a:solidFill>
            <a:schemeClr val="tx1"/>
          </a:solidFill>
          <a:latin typeface="Arial" charset="0"/>
        </a:defRPr>
      </a:lvl6pPr>
      <a:lvl7pPr marL="914400" algn="ctr" defTabSz="228600" rtl="0" fontAlgn="base">
        <a:spcBef>
          <a:spcPct val="20000"/>
        </a:spcBef>
        <a:spcAft>
          <a:spcPct val="0"/>
        </a:spcAft>
        <a:buClr>
          <a:srgbClr val="000000"/>
        </a:buClr>
        <a:buFont typeface="Arial" charset="0"/>
        <a:defRPr sz="2800" b="1">
          <a:solidFill>
            <a:schemeClr val="tx1"/>
          </a:solidFill>
          <a:latin typeface="Arial" charset="0"/>
        </a:defRPr>
      </a:lvl7pPr>
      <a:lvl8pPr marL="1371600" algn="ctr" defTabSz="228600" rtl="0" fontAlgn="base">
        <a:spcBef>
          <a:spcPct val="20000"/>
        </a:spcBef>
        <a:spcAft>
          <a:spcPct val="0"/>
        </a:spcAft>
        <a:buClr>
          <a:srgbClr val="000000"/>
        </a:buClr>
        <a:buFont typeface="Arial" charset="0"/>
        <a:defRPr sz="2800" b="1">
          <a:solidFill>
            <a:schemeClr val="tx1"/>
          </a:solidFill>
          <a:latin typeface="Arial" charset="0"/>
        </a:defRPr>
      </a:lvl8pPr>
      <a:lvl9pPr marL="1828800" algn="ctr" defTabSz="228600" rtl="0" fontAlgn="base">
        <a:spcBef>
          <a:spcPct val="20000"/>
        </a:spcBef>
        <a:spcAft>
          <a:spcPct val="0"/>
        </a:spcAft>
        <a:buClr>
          <a:srgbClr val="000000"/>
        </a:buClr>
        <a:buFont typeface="Arial" charset="0"/>
        <a:defRPr sz="2800" b="1">
          <a:solidFill>
            <a:schemeClr val="tx1"/>
          </a:solidFill>
          <a:latin typeface="Arial" charset="0"/>
        </a:defRPr>
      </a:lvl9pPr>
    </p:titleStyle>
    <p:bodyStyle>
      <a:lvl1pPr algn="l" defTabSz="228600" rtl="0" fontAlgn="base">
        <a:spcBef>
          <a:spcPct val="20000"/>
        </a:spcBef>
        <a:spcAft>
          <a:spcPct val="0"/>
        </a:spcAft>
        <a:buClr>
          <a:srgbClr val="000000"/>
        </a:buClr>
        <a:buFont typeface="Arial" charset="0"/>
        <a:defRPr sz="2200" b="1">
          <a:solidFill>
            <a:schemeClr val="tx1"/>
          </a:solidFill>
          <a:latin typeface="+mn-lt"/>
          <a:ea typeface="+mn-ea"/>
          <a:cs typeface="+mn-cs"/>
        </a:defRPr>
      </a:lvl1pPr>
      <a:lvl2pPr marL="571500" indent="-457200" algn="l" defTabSz="228600" rtl="0" fontAlgn="base">
        <a:spcBef>
          <a:spcPct val="20000"/>
        </a:spcBef>
        <a:spcAft>
          <a:spcPct val="0"/>
        </a:spcAft>
        <a:buClr>
          <a:srgbClr val="FF0000"/>
        </a:buClr>
        <a:buFont typeface="Arial" charset="0"/>
        <a:buChar char="•"/>
        <a:defRPr sz="2200" b="1">
          <a:solidFill>
            <a:schemeClr val="tx1"/>
          </a:solidFill>
          <a:latin typeface="+mn-lt"/>
        </a:defRPr>
      </a:lvl2pPr>
      <a:lvl3pPr marL="1028700" indent="-342900" algn="l" defTabSz="228600" rtl="0" fontAlgn="base">
        <a:spcBef>
          <a:spcPct val="20000"/>
        </a:spcBef>
        <a:spcAft>
          <a:spcPct val="0"/>
        </a:spcAft>
        <a:buClr>
          <a:srgbClr val="FF0000"/>
        </a:buClr>
        <a:buFont typeface="Arial" charset="0"/>
        <a:buChar char="–"/>
        <a:defRPr sz="2000" b="1">
          <a:solidFill>
            <a:schemeClr val="tx1"/>
          </a:solidFill>
          <a:latin typeface="+mn-lt"/>
        </a:defRPr>
      </a:lvl3pPr>
      <a:lvl4pPr marL="1143000" algn="l" defTabSz="228600" rtl="0" fontAlgn="base">
        <a:spcBef>
          <a:spcPct val="20000"/>
        </a:spcBef>
        <a:spcAft>
          <a:spcPct val="0"/>
        </a:spcAft>
        <a:buClr>
          <a:srgbClr val="000000"/>
        </a:buClr>
        <a:buFont typeface="Arial" charset="0"/>
        <a:defRPr sz="2000" b="1">
          <a:solidFill>
            <a:srgbClr val="FF0000"/>
          </a:solidFill>
          <a:latin typeface="+mn-lt"/>
        </a:defRPr>
      </a:lvl4pPr>
      <a:lvl5pPr marL="1257300" algn="l" defTabSz="228600" rtl="0" fontAlgn="base">
        <a:spcBef>
          <a:spcPct val="20000"/>
        </a:spcBef>
        <a:spcAft>
          <a:spcPct val="0"/>
        </a:spcAft>
        <a:buClr>
          <a:srgbClr val="000000"/>
        </a:buClr>
        <a:buFont typeface="Arial" charset="0"/>
        <a:defRPr sz="2000" b="1">
          <a:solidFill>
            <a:schemeClr val="tx1"/>
          </a:solidFill>
          <a:latin typeface="+mn-lt"/>
        </a:defRPr>
      </a:lvl5pPr>
      <a:lvl6pPr marL="1714500" algn="l" defTabSz="228600" rtl="0" fontAlgn="base">
        <a:spcBef>
          <a:spcPct val="20000"/>
        </a:spcBef>
        <a:spcAft>
          <a:spcPct val="0"/>
        </a:spcAft>
        <a:buClr>
          <a:srgbClr val="000000"/>
        </a:buClr>
        <a:buFont typeface="Arial" charset="0"/>
        <a:defRPr sz="2000" b="1">
          <a:solidFill>
            <a:schemeClr val="tx1"/>
          </a:solidFill>
          <a:latin typeface="+mn-lt"/>
        </a:defRPr>
      </a:lvl6pPr>
      <a:lvl7pPr marL="2171700" algn="l" defTabSz="228600" rtl="0" fontAlgn="base">
        <a:spcBef>
          <a:spcPct val="20000"/>
        </a:spcBef>
        <a:spcAft>
          <a:spcPct val="0"/>
        </a:spcAft>
        <a:buClr>
          <a:srgbClr val="000000"/>
        </a:buClr>
        <a:buFont typeface="Arial" charset="0"/>
        <a:defRPr sz="2000" b="1">
          <a:solidFill>
            <a:schemeClr val="tx1"/>
          </a:solidFill>
          <a:latin typeface="+mn-lt"/>
        </a:defRPr>
      </a:lvl7pPr>
      <a:lvl8pPr marL="2628900" algn="l" defTabSz="228600" rtl="0" fontAlgn="base">
        <a:spcBef>
          <a:spcPct val="20000"/>
        </a:spcBef>
        <a:spcAft>
          <a:spcPct val="0"/>
        </a:spcAft>
        <a:buClr>
          <a:srgbClr val="000000"/>
        </a:buClr>
        <a:buFont typeface="Arial" charset="0"/>
        <a:defRPr sz="2000" b="1">
          <a:solidFill>
            <a:schemeClr val="tx1"/>
          </a:solidFill>
          <a:latin typeface="+mn-lt"/>
        </a:defRPr>
      </a:lvl8pPr>
      <a:lvl9pPr marL="3086100" algn="l" defTabSz="228600" rtl="0" fontAlgn="base">
        <a:spcBef>
          <a:spcPct val="20000"/>
        </a:spcBef>
        <a:spcAft>
          <a:spcPct val="0"/>
        </a:spcAft>
        <a:buClr>
          <a:srgbClr val="000000"/>
        </a:buClr>
        <a:buFont typeface="Arial" charset="0"/>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6" name="Rectangle 6"/>
          <p:cNvSpPr>
            <a:spLocks noGrp="1" noChangeArrowheads="1"/>
          </p:cNvSpPr>
          <p:nvPr>
            <p:ph type="ctrTitle"/>
          </p:nvPr>
        </p:nvSpPr>
        <p:spPr/>
        <p:txBody>
          <a:bodyPr/>
          <a:lstStyle/>
          <a:p>
            <a:r>
              <a:rPr lang="en-US">
                <a:cs typeface="Times New Roman" pitchFamily="18" charset="0"/>
              </a:rPr>
              <a:t>Reporting Aggregated Data</a:t>
            </a:r>
            <a:br>
              <a:rPr lang="en-US">
                <a:cs typeface="Times New Roman" pitchFamily="18" charset="0"/>
              </a:rPr>
            </a:br>
            <a:r>
              <a:rPr lang="en-US">
                <a:cs typeface="Times New Roman" pitchFamily="18" charset="0"/>
              </a:rPr>
              <a:t>Using the Group Functions</a:t>
            </a:r>
            <a:r>
              <a:rPr lang="en-US"/>
              <a:t> </a:t>
            </a:r>
          </a:p>
        </p:txBody>
      </p:sp>
      <p:sp>
        <p:nvSpPr>
          <p:cNvPr id="363527" name="Rectangle 7"/>
          <p:cNvSpPr>
            <a:spLocks noGrp="1" noChangeArrowheads="1"/>
          </p:cNvSpPr>
          <p:nvPr>
            <p:ph type="subTitle" idx="1"/>
          </p:nvPr>
        </p:nvSpPr>
        <p:spPr/>
        <p:txBody>
          <a:bodyPr/>
          <a:lstStyle/>
          <a:p>
            <a:r>
              <a:rPr lang="en-US"/>
              <a:t> </a:t>
            </a:r>
          </a:p>
        </p:txBody>
      </p:sp>
    </p:spTree>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11" name="Rectangle 11"/>
          <p:cNvSpPr>
            <a:spLocks noGrp="1" noChangeArrowheads="1"/>
          </p:cNvSpPr>
          <p:nvPr>
            <p:ph type="body" idx="1"/>
          </p:nvPr>
        </p:nvSpPr>
        <p:spPr>
          <a:xfrm>
            <a:off x="863600" y="1816100"/>
            <a:ext cx="7366000" cy="2703513"/>
          </a:xfrm>
        </p:spPr>
        <p:txBody>
          <a:bodyPr/>
          <a:lstStyle/>
          <a:p>
            <a:r>
              <a:rPr lang="en-US"/>
              <a:t>Group functions ignore null values in the column:</a:t>
            </a:r>
          </a:p>
          <a:p>
            <a:pPr lvl="1"/>
            <a:endParaRPr lang="en-US"/>
          </a:p>
          <a:p>
            <a:pPr lvl="1"/>
            <a:endParaRPr lang="en-US"/>
          </a:p>
          <a:p>
            <a:pPr lvl="1"/>
            <a:endParaRPr lang="en-US"/>
          </a:p>
          <a:p>
            <a:pPr lvl="1"/>
            <a:endParaRPr lang="en-US"/>
          </a:p>
          <a:p>
            <a:r>
              <a:rPr lang="en-US"/>
              <a:t>The </a:t>
            </a:r>
            <a:r>
              <a:rPr lang="en-US">
                <a:latin typeface="Courier New" pitchFamily="49" charset="0"/>
              </a:rPr>
              <a:t>NVL</a:t>
            </a:r>
            <a:r>
              <a:rPr lang="en-US"/>
              <a:t> function forces group functions to include null values:</a:t>
            </a:r>
          </a:p>
        </p:txBody>
      </p:sp>
      <p:sp>
        <p:nvSpPr>
          <p:cNvPr id="384019" name="Rectangle 19"/>
          <p:cNvSpPr>
            <a:spLocks noChangeArrowheads="1"/>
          </p:cNvSpPr>
          <p:nvPr/>
        </p:nvSpPr>
        <p:spPr bwMode="blackGray">
          <a:xfrm>
            <a:off x="866775" y="2286000"/>
            <a:ext cx="7277100" cy="6858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AVG(commission_pct)</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p:txBody>
      </p:sp>
      <p:sp>
        <p:nvSpPr>
          <p:cNvPr id="384020" name="Rectangle 20"/>
          <p:cNvSpPr>
            <a:spLocks noChangeArrowheads="1"/>
          </p:cNvSpPr>
          <p:nvPr/>
        </p:nvSpPr>
        <p:spPr bwMode="blackGray">
          <a:xfrm>
            <a:off x="866775" y="4543425"/>
            <a:ext cx="7277100" cy="6858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AVG(NVL(commission_pct, 0))</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p:txBody>
      </p:sp>
      <p:sp>
        <p:nvSpPr>
          <p:cNvPr id="384010" name="Rectangle 10"/>
          <p:cNvSpPr>
            <a:spLocks noGrp="1" noChangeArrowheads="1"/>
          </p:cNvSpPr>
          <p:nvPr>
            <p:ph type="title"/>
          </p:nvPr>
        </p:nvSpPr>
        <p:spPr/>
        <p:txBody>
          <a:bodyPr/>
          <a:lstStyle/>
          <a:p>
            <a:r>
              <a:rPr lang="en-US"/>
              <a:t>Group Functions and Null Values</a:t>
            </a:r>
          </a:p>
        </p:txBody>
      </p:sp>
      <p:pic>
        <p:nvPicPr>
          <p:cNvPr id="384006" name="Picture 6"/>
          <p:cNvPicPr>
            <a:picLocks noChangeAspect="1" noChangeArrowheads="1"/>
          </p:cNvPicPr>
          <p:nvPr/>
        </p:nvPicPr>
        <p:blipFill>
          <a:blip r:embed="rId3" cstate="print"/>
          <a:srcRect/>
          <a:stretch>
            <a:fillRect/>
          </a:stretch>
        </p:blipFill>
        <p:spPr bwMode="gray">
          <a:xfrm>
            <a:off x="909638" y="3006725"/>
            <a:ext cx="7239000" cy="514350"/>
          </a:xfrm>
          <a:prstGeom prst="rect">
            <a:avLst/>
          </a:prstGeom>
          <a:noFill/>
          <a:ln w="25400">
            <a:noFill/>
            <a:miter lim="800000"/>
            <a:headEnd type="none" w="sm" len="sm"/>
            <a:tailEnd type="none" w="sm" len="sm"/>
          </a:ln>
          <a:effectLst/>
        </p:spPr>
      </p:pic>
      <p:sp>
        <p:nvSpPr>
          <p:cNvPr id="384007" name="Rectangle 7"/>
          <p:cNvSpPr>
            <a:spLocks noChangeArrowheads="1"/>
          </p:cNvSpPr>
          <p:nvPr/>
        </p:nvSpPr>
        <p:spPr bwMode="auto">
          <a:xfrm>
            <a:off x="1882775" y="2365375"/>
            <a:ext cx="2730500" cy="280988"/>
          </a:xfrm>
          <a:prstGeom prst="rect">
            <a:avLst/>
          </a:prstGeom>
          <a:noFill/>
          <a:ln w="25400">
            <a:solidFill>
              <a:schemeClr val="hlink"/>
            </a:solidFill>
            <a:miter lim="800000"/>
            <a:headEnd/>
            <a:tailEnd/>
          </a:ln>
          <a:effectLst/>
        </p:spPr>
        <p:txBody>
          <a:bodyPr wrap="none" anchor="ctr"/>
          <a:lstStyle/>
          <a:p>
            <a:endParaRPr lang="en-US"/>
          </a:p>
        </p:txBody>
      </p:sp>
      <p:pic>
        <p:nvPicPr>
          <p:cNvPr id="384014" name="Picture 14"/>
          <p:cNvPicPr>
            <a:picLocks noChangeAspect="1" noChangeArrowheads="1"/>
          </p:cNvPicPr>
          <p:nvPr/>
        </p:nvPicPr>
        <p:blipFill>
          <a:blip r:embed="rId4" cstate="print"/>
          <a:srcRect/>
          <a:stretch>
            <a:fillRect/>
          </a:stretch>
        </p:blipFill>
        <p:spPr bwMode="gray">
          <a:xfrm>
            <a:off x="904875" y="5307013"/>
            <a:ext cx="7248525" cy="514350"/>
          </a:xfrm>
          <a:prstGeom prst="rect">
            <a:avLst/>
          </a:prstGeom>
          <a:noFill/>
          <a:ln w="25400">
            <a:noFill/>
            <a:miter lim="800000"/>
            <a:headEnd type="none" w="sm" len="sm"/>
            <a:tailEnd type="none" w="sm" len="sm"/>
          </a:ln>
          <a:effectLst/>
        </p:spPr>
      </p:pic>
      <p:sp>
        <p:nvSpPr>
          <p:cNvPr id="384015" name="Rectangle 15"/>
          <p:cNvSpPr>
            <a:spLocks noChangeArrowheads="1"/>
          </p:cNvSpPr>
          <p:nvPr/>
        </p:nvSpPr>
        <p:spPr bwMode="auto">
          <a:xfrm>
            <a:off x="1871663" y="4603750"/>
            <a:ext cx="3692525" cy="280988"/>
          </a:xfrm>
          <a:prstGeom prst="rect">
            <a:avLst/>
          </a:prstGeom>
          <a:noFill/>
          <a:ln w="25400">
            <a:solidFill>
              <a:schemeClr val="hlink"/>
            </a:solidFill>
            <a:miter lim="800000"/>
            <a:headEnd/>
            <a:tailEnd/>
          </a:ln>
          <a:effectLst/>
        </p:spPr>
        <p:txBody>
          <a:bodyPr wrap="none" anchor="ctr"/>
          <a:lstStyle/>
          <a:p>
            <a:endParaRPr lang="en-US"/>
          </a:p>
        </p:txBody>
      </p:sp>
      <p:sp>
        <p:nvSpPr>
          <p:cNvPr id="384021" name="Oval 21"/>
          <p:cNvSpPr>
            <a:spLocks noChangeArrowheads="1"/>
          </p:cNvSpPr>
          <p:nvPr/>
        </p:nvSpPr>
        <p:spPr bwMode="blackWhite">
          <a:xfrm>
            <a:off x="215900" y="2362200"/>
            <a:ext cx="493713" cy="493713"/>
          </a:xfrm>
          <a:prstGeom prst="ellipse">
            <a:avLst/>
          </a:prstGeom>
          <a:solidFill>
            <a:srgbClr val="CCCCFF"/>
          </a:solidFill>
          <a:ln w="28575">
            <a:solidFill>
              <a:schemeClr val="bg2"/>
            </a:solidFill>
            <a:round/>
            <a:headEnd/>
            <a:tailEnd/>
          </a:ln>
          <a:effectLst/>
        </p:spPr>
        <p:txBody>
          <a:bodyPr wrap="none" lIns="101600" tIns="50800" rIns="101600" bIns="50800" anchor="ctr"/>
          <a:lstStyle/>
          <a:p>
            <a:pPr defTabSz="1111250" eaLnBrk="0" hangingPunct="0">
              <a:spcBef>
                <a:spcPct val="0"/>
              </a:spcBef>
              <a:buClrTx/>
              <a:buFontTx/>
              <a:buNone/>
            </a:pPr>
            <a:r>
              <a:rPr lang="en-US" sz="2400">
                <a:solidFill>
                  <a:schemeClr val="bg2"/>
                </a:solidFill>
              </a:rPr>
              <a:t>1</a:t>
            </a:r>
          </a:p>
        </p:txBody>
      </p:sp>
      <p:sp>
        <p:nvSpPr>
          <p:cNvPr id="384022" name="Oval 22"/>
          <p:cNvSpPr>
            <a:spLocks noChangeArrowheads="1"/>
          </p:cNvSpPr>
          <p:nvPr/>
        </p:nvSpPr>
        <p:spPr bwMode="blackWhite">
          <a:xfrm>
            <a:off x="209550" y="4700588"/>
            <a:ext cx="504825" cy="503237"/>
          </a:xfrm>
          <a:prstGeom prst="ellipse">
            <a:avLst/>
          </a:prstGeom>
          <a:solidFill>
            <a:srgbClr val="CCCCFF"/>
          </a:solidFill>
          <a:ln w="28575">
            <a:solidFill>
              <a:schemeClr val="bg2"/>
            </a:solidFill>
            <a:round/>
            <a:headEnd/>
            <a:tailEnd/>
          </a:ln>
          <a:effectLst/>
        </p:spPr>
        <p:txBody>
          <a:bodyPr wrap="none" lIns="101600" tIns="50800" rIns="101600" bIns="50800" anchor="ctr"/>
          <a:lstStyle/>
          <a:p>
            <a:pPr defTabSz="1111250" eaLnBrk="0" hangingPunct="0">
              <a:spcBef>
                <a:spcPct val="0"/>
              </a:spcBef>
              <a:buClrTx/>
              <a:buFontTx/>
              <a:buNone/>
            </a:pPr>
            <a:r>
              <a:rPr lang="en-US" sz="2400">
                <a:solidFill>
                  <a:schemeClr val="bg2"/>
                </a:solidFill>
              </a:rPr>
              <a:t>2</a:t>
            </a:r>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104" name="Picture 8"/>
          <p:cNvPicPr>
            <a:picLocks noChangeAspect="1" noChangeArrowheads="1"/>
          </p:cNvPicPr>
          <p:nvPr/>
        </p:nvPicPr>
        <p:blipFill>
          <a:blip r:embed="rId3" cstate="print"/>
          <a:srcRect/>
          <a:stretch>
            <a:fillRect/>
          </a:stretch>
        </p:blipFill>
        <p:spPr bwMode="auto">
          <a:xfrm>
            <a:off x="887413" y="6084888"/>
            <a:ext cx="3154362" cy="223837"/>
          </a:xfrm>
          <a:prstGeom prst="rect">
            <a:avLst/>
          </a:prstGeom>
          <a:noFill/>
          <a:ln w="25400">
            <a:noFill/>
            <a:miter lim="800000"/>
            <a:headEnd type="none" w="sm" len="sm"/>
            <a:tailEnd type="none" w="sm" len="sm"/>
          </a:ln>
          <a:effectLst/>
        </p:spPr>
      </p:pic>
      <p:sp>
        <p:nvSpPr>
          <p:cNvPr id="388098" name="Freeform 2"/>
          <p:cNvSpPr>
            <a:spLocks/>
          </p:cNvSpPr>
          <p:nvPr/>
        </p:nvSpPr>
        <p:spPr bwMode="ltGray">
          <a:xfrm>
            <a:off x="3995738" y="2193925"/>
            <a:ext cx="2293937" cy="4138613"/>
          </a:xfrm>
          <a:custGeom>
            <a:avLst/>
            <a:gdLst/>
            <a:ahLst/>
            <a:cxnLst>
              <a:cxn ang="0">
                <a:pos x="0" y="2606"/>
              </a:cxn>
              <a:cxn ang="0">
                <a:pos x="0" y="0"/>
              </a:cxn>
              <a:cxn ang="0">
                <a:pos x="1209" y="741"/>
              </a:cxn>
              <a:cxn ang="0">
                <a:pos x="1209" y="1849"/>
              </a:cxn>
              <a:cxn ang="0">
                <a:pos x="0" y="2606"/>
              </a:cxn>
            </a:cxnLst>
            <a:rect l="0" t="0" r="r" b="b"/>
            <a:pathLst>
              <a:path w="1210" h="2607">
                <a:moveTo>
                  <a:pt x="0" y="2606"/>
                </a:moveTo>
                <a:lnTo>
                  <a:pt x="0" y="0"/>
                </a:lnTo>
                <a:lnTo>
                  <a:pt x="1209" y="741"/>
                </a:lnTo>
                <a:lnTo>
                  <a:pt x="1209" y="1849"/>
                </a:lnTo>
                <a:lnTo>
                  <a:pt x="0" y="2606"/>
                </a:lnTo>
              </a:path>
            </a:pathLst>
          </a:custGeom>
          <a:solidFill>
            <a:srgbClr val="FFCC99">
              <a:alpha val="50000"/>
            </a:srgbClr>
          </a:solidFill>
          <a:ln w="9525" cap="rnd">
            <a:noFill/>
            <a:round/>
            <a:headEnd type="none" w="sm" len="sm"/>
            <a:tailEnd type="none" w="sm" len="sm"/>
          </a:ln>
          <a:effectLst/>
        </p:spPr>
        <p:txBody>
          <a:bodyPr/>
          <a:lstStyle/>
          <a:p>
            <a:endParaRPr lang="en-US"/>
          </a:p>
        </p:txBody>
      </p:sp>
      <p:sp>
        <p:nvSpPr>
          <p:cNvPr id="388119" name="Rectangle 23"/>
          <p:cNvSpPr>
            <a:spLocks noGrp="1" noChangeArrowheads="1"/>
          </p:cNvSpPr>
          <p:nvPr>
            <p:ph type="title"/>
          </p:nvPr>
        </p:nvSpPr>
        <p:spPr/>
        <p:txBody>
          <a:bodyPr/>
          <a:lstStyle/>
          <a:p>
            <a:r>
              <a:rPr lang="en-US"/>
              <a:t>Creating Groups of Data </a:t>
            </a:r>
          </a:p>
        </p:txBody>
      </p:sp>
      <p:sp>
        <p:nvSpPr>
          <p:cNvPr id="388100" name="Rectangle 4"/>
          <p:cNvSpPr>
            <a:spLocks noChangeArrowheads="1"/>
          </p:cNvSpPr>
          <p:nvPr/>
        </p:nvSpPr>
        <p:spPr bwMode="auto">
          <a:xfrm>
            <a:off x="784225" y="1820863"/>
            <a:ext cx="1555750" cy="396875"/>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sz="2000">
                <a:latin typeface="Courier New" pitchFamily="49" charset="0"/>
              </a:rPr>
              <a:t>EMPLOYEES</a:t>
            </a:r>
          </a:p>
        </p:txBody>
      </p:sp>
      <p:pic>
        <p:nvPicPr>
          <p:cNvPr id="388103" name="Picture 7"/>
          <p:cNvPicPr>
            <a:picLocks noChangeAspect="1" noChangeArrowheads="1"/>
          </p:cNvPicPr>
          <p:nvPr/>
        </p:nvPicPr>
        <p:blipFill>
          <a:blip r:embed="rId4" cstate="print"/>
          <a:srcRect/>
          <a:stretch>
            <a:fillRect/>
          </a:stretch>
        </p:blipFill>
        <p:spPr bwMode="gray">
          <a:xfrm>
            <a:off x="869950" y="2193925"/>
            <a:ext cx="3124200" cy="3638550"/>
          </a:xfrm>
          <a:prstGeom prst="rect">
            <a:avLst/>
          </a:prstGeom>
          <a:noFill/>
          <a:ln w="25400">
            <a:noFill/>
            <a:miter lim="800000"/>
            <a:headEnd type="none" w="sm" len="sm"/>
            <a:tailEnd type="none" w="sm" len="sm"/>
          </a:ln>
          <a:effectLst/>
        </p:spPr>
      </p:pic>
      <p:sp>
        <p:nvSpPr>
          <p:cNvPr id="388105" name="Text Box 9"/>
          <p:cNvSpPr txBox="1">
            <a:spLocks noChangeArrowheads="1"/>
          </p:cNvSpPr>
          <p:nvPr/>
        </p:nvSpPr>
        <p:spPr bwMode="gray">
          <a:xfrm>
            <a:off x="865188" y="5694363"/>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pic>
        <p:nvPicPr>
          <p:cNvPr id="388106" name="Picture 10"/>
          <p:cNvPicPr>
            <a:picLocks noChangeAspect="1" noChangeArrowheads="1"/>
          </p:cNvPicPr>
          <p:nvPr/>
        </p:nvPicPr>
        <p:blipFill>
          <a:blip r:embed="rId5" cstate="print"/>
          <a:srcRect/>
          <a:stretch>
            <a:fillRect/>
          </a:stretch>
        </p:blipFill>
        <p:spPr bwMode="gray">
          <a:xfrm>
            <a:off x="6097588" y="3271838"/>
            <a:ext cx="2095500" cy="1981200"/>
          </a:xfrm>
          <a:prstGeom prst="rect">
            <a:avLst/>
          </a:prstGeom>
          <a:noFill/>
          <a:ln w="25400">
            <a:noFill/>
            <a:miter lim="800000"/>
            <a:headEnd type="none" w="sm" len="sm"/>
            <a:tailEnd type="none" w="sm" len="sm"/>
          </a:ln>
          <a:effectLst/>
        </p:spPr>
      </p:pic>
      <p:sp>
        <p:nvSpPr>
          <p:cNvPr id="388107" name="Rectangle 11"/>
          <p:cNvSpPr>
            <a:spLocks noChangeArrowheads="1"/>
          </p:cNvSpPr>
          <p:nvPr/>
        </p:nvSpPr>
        <p:spPr bwMode="auto">
          <a:xfrm>
            <a:off x="1271588" y="2455863"/>
            <a:ext cx="2662237" cy="171450"/>
          </a:xfrm>
          <a:prstGeom prst="rect">
            <a:avLst/>
          </a:prstGeom>
          <a:noFill/>
          <a:ln w="28575">
            <a:solidFill>
              <a:srgbClr val="FF5050"/>
            </a:solidFill>
            <a:miter lim="800000"/>
            <a:headEnd/>
            <a:tailEnd/>
          </a:ln>
          <a:effectLst/>
        </p:spPr>
        <p:txBody>
          <a:bodyPr wrap="none" anchor="ctr"/>
          <a:lstStyle/>
          <a:p>
            <a:endParaRPr lang="en-US"/>
          </a:p>
        </p:txBody>
      </p:sp>
      <p:sp>
        <p:nvSpPr>
          <p:cNvPr id="388108" name="Rectangle 12"/>
          <p:cNvSpPr>
            <a:spLocks noChangeArrowheads="1"/>
          </p:cNvSpPr>
          <p:nvPr/>
        </p:nvSpPr>
        <p:spPr bwMode="auto">
          <a:xfrm>
            <a:off x="1271588" y="2703513"/>
            <a:ext cx="2662237" cy="325437"/>
          </a:xfrm>
          <a:prstGeom prst="rect">
            <a:avLst/>
          </a:prstGeom>
          <a:noFill/>
          <a:ln w="28575">
            <a:solidFill>
              <a:srgbClr val="FF5050"/>
            </a:solidFill>
            <a:miter lim="800000"/>
            <a:headEnd/>
            <a:tailEnd/>
          </a:ln>
          <a:effectLst/>
        </p:spPr>
        <p:txBody>
          <a:bodyPr wrap="none" anchor="ctr"/>
          <a:lstStyle/>
          <a:p>
            <a:endParaRPr lang="en-US"/>
          </a:p>
        </p:txBody>
      </p:sp>
      <p:sp>
        <p:nvSpPr>
          <p:cNvPr id="388109" name="Rectangle 13"/>
          <p:cNvSpPr>
            <a:spLocks noChangeArrowheads="1"/>
          </p:cNvSpPr>
          <p:nvPr/>
        </p:nvSpPr>
        <p:spPr bwMode="auto">
          <a:xfrm>
            <a:off x="1271588" y="3106738"/>
            <a:ext cx="2662237" cy="1001712"/>
          </a:xfrm>
          <a:prstGeom prst="rect">
            <a:avLst/>
          </a:prstGeom>
          <a:noFill/>
          <a:ln w="28575">
            <a:solidFill>
              <a:srgbClr val="FF5050"/>
            </a:solidFill>
            <a:miter lim="800000"/>
            <a:headEnd/>
            <a:tailEnd/>
          </a:ln>
          <a:effectLst/>
        </p:spPr>
        <p:txBody>
          <a:bodyPr wrap="none" anchor="ctr"/>
          <a:lstStyle/>
          <a:p>
            <a:endParaRPr lang="en-US"/>
          </a:p>
        </p:txBody>
      </p:sp>
      <p:sp>
        <p:nvSpPr>
          <p:cNvPr id="388110" name="Rectangle 14"/>
          <p:cNvSpPr>
            <a:spLocks noChangeArrowheads="1"/>
          </p:cNvSpPr>
          <p:nvPr/>
        </p:nvSpPr>
        <p:spPr bwMode="auto">
          <a:xfrm>
            <a:off x="1271588" y="4149725"/>
            <a:ext cx="2662237" cy="587375"/>
          </a:xfrm>
          <a:prstGeom prst="rect">
            <a:avLst/>
          </a:prstGeom>
          <a:noFill/>
          <a:ln w="28575">
            <a:solidFill>
              <a:srgbClr val="FF5050"/>
            </a:solidFill>
            <a:miter lim="800000"/>
            <a:headEnd/>
            <a:tailEnd/>
          </a:ln>
          <a:effectLst/>
        </p:spPr>
        <p:txBody>
          <a:bodyPr wrap="none" anchor="ctr"/>
          <a:lstStyle/>
          <a:p>
            <a:endParaRPr lang="en-US"/>
          </a:p>
        </p:txBody>
      </p:sp>
      <p:sp>
        <p:nvSpPr>
          <p:cNvPr id="388111" name="Rectangle 15"/>
          <p:cNvSpPr>
            <a:spLocks noChangeArrowheads="1"/>
          </p:cNvSpPr>
          <p:nvPr/>
        </p:nvSpPr>
        <p:spPr bwMode="auto">
          <a:xfrm>
            <a:off x="1271588" y="4779963"/>
            <a:ext cx="2662237" cy="598487"/>
          </a:xfrm>
          <a:prstGeom prst="rect">
            <a:avLst/>
          </a:prstGeom>
          <a:noFill/>
          <a:ln w="28575">
            <a:solidFill>
              <a:srgbClr val="FF5050"/>
            </a:solidFill>
            <a:miter lim="800000"/>
            <a:headEnd/>
            <a:tailEnd/>
          </a:ln>
          <a:effectLst/>
        </p:spPr>
        <p:txBody>
          <a:bodyPr wrap="none" anchor="ctr"/>
          <a:lstStyle/>
          <a:p>
            <a:endParaRPr lang="en-US"/>
          </a:p>
        </p:txBody>
      </p:sp>
      <p:sp>
        <p:nvSpPr>
          <p:cNvPr id="388112" name="Rectangle 16"/>
          <p:cNvSpPr>
            <a:spLocks noChangeArrowheads="1"/>
          </p:cNvSpPr>
          <p:nvPr/>
        </p:nvSpPr>
        <p:spPr bwMode="auto">
          <a:xfrm>
            <a:off x="1271588" y="5430838"/>
            <a:ext cx="2662237" cy="325437"/>
          </a:xfrm>
          <a:prstGeom prst="rect">
            <a:avLst/>
          </a:prstGeom>
          <a:noFill/>
          <a:ln w="28575">
            <a:solidFill>
              <a:srgbClr val="FF5050"/>
            </a:solidFill>
            <a:miter lim="800000"/>
            <a:headEnd/>
            <a:tailEnd/>
          </a:ln>
          <a:effectLst/>
        </p:spPr>
        <p:txBody>
          <a:bodyPr wrap="none" anchor="ctr"/>
          <a:lstStyle/>
          <a:p>
            <a:endParaRPr lang="en-US"/>
          </a:p>
        </p:txBody>
      </p:sp>
      <p:grpSp>
        <p:nvGrpSpPr>
          <p:cNvPr id="388120" name="Group 24"/>
          <p:cNvGrpSpPr>
            <a:grpSpLocks/>
          </p:cNvGrpSpPr>
          <p:nvPr/>
        </p:nvGrpSpPr>
        <p:grpSpPr bwMode="auto">
          <a:xfrm>
            <a:off x="3949700" y="2363788"/>
            <a:ext cx="604838" cy="2886075"/>
            <a:chOff x="2518" y="1315"/>
            <a:chExt cx="381" cy="1818"/>
          </a:xfrm>
        </p:grpSpPr>
        <p:sp>
          <p:nvSpPr>
            <p:cNvPr id="388102" name="Rectangle 6"/>
            <p:cNvSpPr>
              <a:spLocks noChangeArrowheads="1"/>
            </p:cNvSpPr>
            <p:nvPr/>
          </p:nvSpPr>
          <p:spPr bwMode="auto">
            <a:xfrm>
              <a:off x="2518" y="1315"/>
              <a:ext cx="328" cy="196"/>
            </a:xfrm>
            <a:prstGeom prst="rect">
              <a:avLst/>
            </a:prstGeom>
            <a:noFill/>
            <a:ln w="9525">
              <a:noFill/>
              <a:miter lim="800000"/>
              <a:headEnd/>
              <a:tailEnd/>
            </a:ln>
            <a:effectLst/>
          </p:spPr>
          <p:txBody>
            <a:bodyPr wrap="none" lIns="92075" tIns="46038" rIns="92075" bIns="46038">
              <a:spAutoFit/>
            </a:bodyPr>
            <a:lstStyle/>
            <a:p>
              <a:pPr algn="l" eaLnBrk="0" hangingPunct="0">
                <a:lnSpc>
                  <a:spcPct val="120000"/>
                </a:lnSpc>
                <a:spcBef>
                  <a:spcPct val="60000"/>
                </a:spcBef>
                <a:buClrTx/>
                <a:buFontTx/>
                <a:buNone/>
              </a:pPr>
              <a:r>
                <a:rPr lang="en-US" sz="1200"/>
                <a:t>4400</a:t>
              </a:r>
            </a:p>
          </p:txBody>
        </p:sp>
        <p:sp>
          <p:nvSpPr>
            <p:cNvPr id="388113" name="Rectangle 17"/>
            <p:cNvSpPr>
              <a:spLocks noChangeArrowheads="1"/>
            </p:cNvSpPr>
            <p:nvPr/>
          </p:nvSpPr>
          <p:spPr bwMode="auto">
            <a:xfrm>
              <a:off x="2518" y="1540"/>
              <a:ext cx="328" cy="196"/>
            </a:xfrm>
            <a:prstGeom prst="rect">
              <a:avLst/>
            </a:prstGeom>
            <a:noFill/>
            <a:ln w="9525">
              <a:noFill/>
              <a:miter lim="800000"/>
              <a:headEnd/>
              <a:tailEnd/>
            </a:ln>
            <a:effectLst/>
          </p:spPr>
          <p:txBody>
            <a:bodyPr wrap="none" lIns="92075" tIns="46038" rIns="92075" bIns="46038">
              <a:spAutoFit/>
            </a:bodyPr>
            <a:lstStyle/>
            <a:p>
              <a:pPr algn="l" eaLnBrk="0" hangingPunct="0">
                <a:lnSpc>
                  <a:spcPct val="120000"/>
                </a:lnSpc>
                <a:spcBef>
                  <a:spcPct val="60000"/>
                </a:spcBef>
                <a:buClrTx/>
                <a:buFontTx/>
                <a:buNone/>
              </a:pPr>
              <a:r>
                <a:rPr lang="en-US" sz="1200"/>
                <a:t>9500</a:t>
              </a:r>
            </a:p>
          </p:txBody>
        </p:sp>
        <p:sp>
          <p:nvSpPr>
            <p:cNvPr id="388114" name="Rectangle 18"/>
            <p:cNvSpPr>
              <a:spLocks noChangeArrowheads="1"/>
            </p:cNvSpPr>
            <p:nvPr/>
          </p:nvSpPr>
          <p:spPr bwMode="auto">
            <a:xfrm>
              <a:off x="2518" y="1995"/>
              <a:ext cx="328" cy="196"/>
            </a:xfrm>
            <a:prstGeom prst="rect">
              <a:avLst/>
            </a:prstGeom>
            <a:noFill/>
            <a:ln w="9525">
              <a:noFill/>
              <a:miter lim="800000"/>
              <a:headEnd/>
              <a:tailEnd/>
            </a:ln>
            <a:effectLst/>
          </p:spPr>
          <p:txBody>
            <a:bodyPr wrap="none" lIns="92075" tIns="46038" rIns="92075" bIns="46038">
              <a:spAutoFit/>
            </a:bodyPr>
            <a:lstStyle/>
            <a:p>
              <a:pPr algn="l" eaLnBrk="0" hangingPunct="0">
                <a:lnSpc>
                  <a:spcPct val="120000"/>
                </a:lnSpc>
                <a:spcBef>
                  <a:spcPct val="60000"/>
                </a:spcBef>
                <a:buClrTx/>
                <a:buFontTx/>
                <a:buNone/>
              </a:pPr>
              <a:r>
                <a:rPr lang="en-US" sz="1200"/>
                <a:t>3500</a:t>
              </a:r>
            </a:p>
          </p:txBody>
        </p:sp>
        <p:sp>
          <p:nvSpPr>
            <p:cNvPr id="388115" name="Rectangle 19"/>
            <p:cNvSpPr>
              <a:spLocks noChangeArrowheads="1"/>
            </p:cNvSpPr>
            <p:nvPr/>
          </p:nvSpPr>
          <p:spPr bwMode="auto">
            <a:xfrm>
              <a:off x="2518" y="2503"/>
              <a:ext cx="328" cy="196"/>
            </a:xfrm>
            <a:prstGeom prst="rect">
              <a:avLst/>
            </a:prstGeom>
            <a:noFill/>
            <a:ln w="9525">
              <a:noFill/>
              <a:miter lim="800000"/>
              <a:headEnd/>
              <a:tailEnd/>
            </a:ln>
            <a:effectLst/>
          </p:spPr>
          <p:txBody>
            <a:bodyPr wrap="none" lIns="92075" tIns="46038" rIns="92075" bIns="46038">
              <a:spAutoFit/>
            </a:bodyPr>
            <a:lstStyle/>
            <a:p>
              <a:pPr algn="l" eaLnBrk="0" hangingPunct="0">
                <a:lnSpc>
                  <a:spcPct val="120000"/>
                </a:lnSpc>
                <a:spcBef>
                  <a:spcPct val="60000"/>
                </a:spcBef>
                <a:buClrTx/>
                <a:buFontTx/>
                <a:buNone/>
              </a:pPr>
              <a:r>
                <a:rPr lang="en-US" sz="1200"/>
                <a:t>6400</a:t>
              </a:r>
            </a:p>
          </p:txBody>
        </p:sp>
        <p:sp>
          <p:nvSpPr>
            <p:cNvPr id="388116" name="Rectangle 20"/>
            <p:cNvSpPr>
              <a:spLocks noChangeArrowheads="1"/>
            </p:cNvSpPr>
            <p:nvPr/>
          </p:nvSpPr>
          <p:spPr bwMode="auto">
            <a:xfrm>
              <a:off x="2518" y="2937"/>
              <a:ext cx="381" cy="196"/>
            </a:xfrm>
            <a:prstGeom prst="rect">
              <a:avLst/>
            </a:prstGeom>
            <a:noFill/>
            <a:ln w="9525">
              <a:noFill/>
              <a:miter lim="800000"/>
              <a:headEnd/>
              <a:tailEnd/>
            </a:ln>
            <a:effectLst/>
          </p:spPr>
          <p:txBody>
            <a:bodyPr wrap="none" lIns="92075" tIns="46038" rIns="92075" bIns="46038">
              <a:spAutoFit/>
            </a:bodyPr>
            <a:lstStyle/>
            <a:p>
              <a:pPr algn="l" eaLnBrk="0" hangingPunct="0">
                <a:lnSpc>
                  <a:spcPct val="120000"/>
                </a:lnSpc>
                <a:spcBef>
                  <a:spcPct val="60000"/>
                </a:spcBef>
                <a:buClrTx/>
                <a:buFontTx/>
                <a:buNone/>
              </a:pPr>
              <a:r>
                <a:rPr lang="en-US" sz="1200"/>
                <a:t>10033</a:t>
              </a:r>
            </a:p>
          </p:txBody>
        </p:sp>
      </p:grpSp>
      <p:sp>
        <p:nvSpPr>
          <p:cNvPr id="388101" name="Rectangle 5"/>
          <p:cNvSpPr>
            <a:spLocks noChangeArrowheads="1"/>
          </p:cNvSpPr>
          <p:nvPr/>
        </p:nvSpPr>
        <p:spPr bwMode="auto">
          <a:xfrm>
            <a:off x="4494213" y="3357563"/>
            <a:ext cx="1733550" cy="1465262"/>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t>Average</a:t>
            </a:r>
            <a:br>
              <a:rPr lang="en-US"/>
            </a:br>
            <a:r>
              <a:rPr lang="en-US"/>
              <a:t>salary in </a:t>
            </a:r>
          </a:p>
          <a:p>
            <a:pPr algn="l" eaLnBrk="0" hangingPunct="0">
              <a:spcBef>
                <a:spcPct val="0"/>
              </a:spcBef>
              <a:buClrTx/>
              <a:buFontTx/>
              <a:buNone/>
            </a:pPr>
            <a:r>
              <a:rPr lang="en-US">
                <a:latin typeface="Courier New" pitchFamily="49" charset="0"/>
              </a:rPr>
              <a:t>EMPLOYEES</a:t>
            </a:r>
            <a:br>
              <a:rPr lang="en-US">
                <a:latin typeface="Courier New" pitchFamily="49" charset="0"/>
              </a:rPr>
            </a:br>
            <a:r>
              <a:rPr lang="en-US"/>
              <a:t>table for each </a:t>
            </a:r>
          </a:p>
          <a:p>
            <a:pPr algn="l" eaLnBrk="0" hangingPunct="0">
              <a:spcBef>
                <a:spcPct val="0"/>
              </a:spcBef>
              <a:buClrTx/>
              <a:buFontTx/>
              <a:buNone/>
            </a:pPr>
            <a:r>
              <a:rPr lang="en-US"/>
              <a:t>department</a:t>
            </a: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59" name="Rectangle 15"/>
          <p:cNvSpPr>
            <a:spLocks noGrp="1" noChangeArrowheads="1"/>
          </p:cNvSpPr>
          <p:nvPr>
            <p:ph type="body" idx="1"/>
          </p:nvPr>
        </p:nvSpPr>
        <p:spPr>
          <a:xfrm>
            <a:off x="863600" y="1816100"/>
            <a:ext cx="7366000" cy="2301875"/>
          </a:xfrm>
          <a:noFill/>
          <a:ln/>
        </p:spPr>
        <p:txBody>
          <a:bodyPr/>
          <a:lstStyle/>
          <a:p>
            <a:endParaRPr lang="en-US"/>
          </a:p>
          <a:p>
            <a:endParaRPr lang="en-US"/>
          </a:p>
          <a:p>
            <a:endParaRPr lang="en-US"/>
          </a:p>
          <a:p>
            <a:endParaRPr lang="en-US"/>
          </a:p>
          <a:p>
            <a:r>
              <a:rPr lang="en-US"/>
              <a:t>You can divide rows in a table into smaller groups by using the </a:t>
            </a:r>
            <a:r>
              <a:rPr lang="en-US">
                <a:latin typeface="Courier New" pitchFamily="49" charset="0"/>
              </a:rPr>
              <a:t>GROUP</a:t>
            </a:r>
            <a:r>
              <a:rPr lang="en-US"/>
              <a:t> </a:t>
            </a:r>
            <a:r>
              <a:rPr lang="en-US">
                <a:latin typeface="Courier New" pitchFamily="49" charset="0"/>
              </a:rPr>
              <a:t>BY</a:t>
            </a:r>
            <a:r>
              <a:rPr lang="en-US"/>
              <a:t> clause.</a:t>
            </a:r>
          </a:p>
        </p:txBody>
      </p:sp>
      <p:sp>
        <p:nvSpPr>
          <p:cNvPr id="390155" name="Rectangle 11"/>
          <p:cNvSpPr>
            <a:spLocks noGrp="1" noChangeArrowheads="1"/>
          </p:cNvSpPr>
          <p:nvPr>
            <p:ph type="title"/>
          </p:nvPr>
        </p:nvSpPr>
        <p:spPr/>
        <p:txBody>
          <a:bodyPr/>
          <a:lstStyle/>
          <a:p>
            <a:r>
              <a:rPr lang="en-US"/>
              <a:t>Creating Groups of Data: </a:t>
            </a:r>
            <a:br>
              <a:rPr lang="en-US"/>
            </a:br>
            <a:r>
              <a:rPr lang="en-US">
                <a:latin typeface="Courier New" pitchFamily="49" charset="0"/>
              </a:rPr>
              <a:t>GROUP</a:t>
            </a:r>
            <a:r>
              <a:rPr lang="en-US"/>
              <a:t> </a:t>
            </a:r>
            <a:r>
              <a:rPr lang="en-US">
                <a:latin typeface="Courier New" pitchFamily="49" charset="0"/>
              </a:rPr>
              <a:t>BY</a:t>
            </a:r>
            <a:r>
              <a:rPr lang="en-US"/>
              <a:t> Clause Syntax</a:t>
            </a:r>
          </a:p>
        </p:txBody>
      </p:sp>
      <p:sp>
        <p:nvSpPr>
          <p:cNvPr id="390160" name="Rectangle 16"/>
          <p:cNvSpPr>
            <a:spLocks noChangeArrowheads="1"/>
          </p:cNvSpPr>
          <p:nvPr/>
        </p:nvSpPr>
        <p:spPr bwMode="blackGray">
          <a:xfrm>
            <a:off x="866775" y="1871663"/>
            <a:ext cx="7277100" cy="14065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column</a:t>
            </a:r>
            <a:r>
              <a:rPr lang="en-US">
                <a:solidFill>
                  <a:srgbClr val="000000"/>
                </a:solidFill>
                <a:latin typeface="Courier New" pitchFamily="49" charset="0"/>
              </a:rPr>
              <a:t>, </a:t>
            </a:r>
            <a:r>
              <a:rPr lang="en-US" i="1">
                <a:solidFill>
                  <a:srgbClr val="000000"/>
                </a:solidFill>
                <a:latin typeface="Courier New" pitchFamily="49" charset="0"/>
              </a:rPr>
              <a:t>group_function(column)</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[GROUP BY </a:t>
            </a:r>
            <a:r>
              <a:rPr lang="en-US" i="1">
                <a:solidFill>
                  <a:srgbClr val="000000"/>
                </a:solidFill>
                <a:latin typeface="Courier New" pitchFamily="49" charset="0"/>
              </a:rPr>
              <a:t>group_by_expression</a:t>
            </a:r>
            <a:r>
              <a:rPr lang="en-US">
                <a:solidFill>
                  <a:srgbClr val="000000"/>
                </a:solidFill>
                <a:latin typeface="Courier New" pitchFamily="49" charset="0"/>
              </a:rPr>
              <a:t>]</a:t>
            </a:r>
            <a:endParaRPr lang="en-US" i="1">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[ORDER BY </a:t>
            </a:r>
            <a:r>
              <a:rPr lang="en-US" i="1">
                <a:solidFill>
                  <a:srgbClr val="000000"/>
                </a:solidFill>
                <a:latin typeface="Courier New" pitchFamily="49" charset="0"/>
              </a:rPr>
              <a:t>column</a:t>
            </a:r>
            <a:r>
              <a:rPr lang="en-US">
                <a:solidFill>
                  <a:srgbClr val="000000"/>
                </a:solidFill>
                <a:latin typeface="Courier New" pitchFamily="49" charset="0"/>
              </a:rPr>
              <a:t>];</a:t>
            </a:r>
          </a:p>
        </p:txBody>
      </p:sp>
      <p:sp>
        <p:nvSpPr>
          <p:cNvPr id="390150" name="Rectangle 6"/>
          <p:cNvSpPr>
            <a:spLocks noChangeArrowheads="1"/>
          </p:cNvSpPr>
          <p:nvPr/>
        </p:nvSpPr>
        <p:spPr bwMode="auto">
          <a:xfrm>
            <a:off x="949325" y="2706688"/>
            <a:ext cx="4575175" cy="301625"/>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208" name="Rectangle 16"/>
          <p:cNvSpPr>
            <a:spLocks noChangeArrowheads="1"/>
          </p:cNvSpPr>
          <p:nvPr/>
        </p:nvSpPr>
        <p:spPr bwMode="blackGray">
          <a:xfrm>
            <a:off x="866775" y="2730500"/>
            <a:ext cx="7277100" cy="985838"/>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department_id, AVG(salary)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GROUP BY department_id ;</a:t>
            </a:r>
          </a:p>
        </p:txBody>
      </p:sp>
      <p:sp>
        <p:nvSpPr>
          <p:cNvPr id="392206" name="Rectangle 14"/>
          <p:cNvSpPr>
            <a:spLocks noGrp="1" noChangeArrowheads="1"/>
          </p:cNvSpPr>
          <p:nvPr>
            <p:ph type="title"/>
          </p:nvPr>
        </p:nvSpPr>
        <p:spPr/>
        <p:txBody>
          <a:bodyPr/>
          <a:lstStyle/>
          <a:p>
            <a:r>
              <a:rPr lang="en-US"/>
              <a:t>Using the </a:t>
            </a:r>
            <a:r>
              <a:rPr lang="en-US">
                <a:latin typeface="Courier New" pitchFamily="49" charset="0"/>
              </a:rPr>
              <a:t>GROUP</a:t>
            </a:r>
            <a:r>
              <a:rPr lang="en-US"/>
              <a:t> </a:t>
            </a:r>
            <a:r>
              <a:rPr lang="en-US">
                <a:latin typeface="Courier New" pitchFamily="49" charset="0"/>
              </a:rPr>
              <a:t>BY</a:t>
            </a:r>
            <a:r>
              <a:rPr lang="en-US"/>
              <a:t> Clause </a:t>
            </a:r>
          </a:p>
        </p:txBody>
      </p:sp>
      <p:sp>
        <p:nvSpPr>
          <p:cNvPr id="392207" name="Rectangle 15"/>
          <p:cNvSpPr>
            <a:spLocks noGrp="1" noChangeArrowheads="1"/>
          </p:cNvSpPr>
          <p:nvPr>
            <p:ph type="body" idx="1"/>
          </p:nvPr>
        </p:nvSpPr>
        <p:spPr>
          <a:xfrm>
            <a:off x="863600" y="1816100"/>
            <a:ext cx="7366000" cy="695325"/>
          </a:xfrm>
        </p:spPr>
        <p:txBody>
          <a:bodyPr/>
          <a:lstStyle/>
          <a:p>
            <a:r>
              <a:rPr lang="en-US"/>
              <a:t>All columns in the </a:t>
            </a:r>
            <a:r>
              <a:rPr lang="en-US">
                <a:latin typeface="Courier New" pitchFamily="49" charset="0"/>
              </a:rPr>
              <a:t>SELECT</a:t>
            </a:r>
            <a:r>
              <a:rPr lang="en-US"/>
              <a:t> list that are not in group functions must be in the </a:t>
            </a:r>
            <a:r>
              <a:rPr lang="en-US">
                <a:latin typeface="Courier New" pitchFamily="49" charset="0"/>
              </a:rPr>
              <a:t>GROUP</a:t>
            </a:r>
            <a:r>
              <a:rPr lang="en-US"/>
              <a:t> </a:t>
            </a:r>
            <a:r>
              <a:rPr lang="en-US">
                <a:latin typeface="Courier New" pitchFamily="49" charset="0"/>
              </a:rPr>
              <a:t>BY</a:t>
            </a:r>
            <a:r>
              <a:rPr lang="en-US"/>
              <a:t> clause.</a:t>
            </a:r>
          </a:p>
        </p:txBody>
      </p:sp>
      <p:pic>
        <p:nvPicPr>
          <p:cNvPr id="392198" name="Picture 6"/>
          <p:cNvPicPr>
            <a:picLocks noChangeAspect="1" noChangeArrowheads="1"/>
          </p:cNvPicPr>
          <p:nvPr/>
        </p:nvPicPr>
        <p:blipFill>
          <a:blip r:embed="rId3" cstate="print"/>
          <a:srcRect/>
          <a:stretch>
            <a:fillRect/>
          </a:stretch>
        </p:blipFill>
        <p:spPr bwMode="gray">
          <a:xfrm>
            <a:off x="904875" y="3773488"/>
            <a:ext cx="7229475" cy="1965325"/>
          </a:xfrm>
          <a:prstGeom prst="rect">
            <a:avLst/>
          </a:prstGeom>
          <a:noFill/>
          <a:ln w="25400">
            <a:noFill/>
            <a:miter lim="800000"/>
            <a:headEnd type="none" w="sm" len="sm"/>
            <a:tailEnd type="none" w="sm" len="sm"/>
          </a:ln>
          <a:effectLst/>
        </p:spPr>
      </p:pic>
      <p:pic>
        <p:nvPicPr>
          <p:cNvPr id="392199" name="Picture 7"/>
          <p:cNvPicPr>
            <a:picLocks noChangeAspect="1" noChangeArrowheads="1"/>
          </p:cNvPicPr>
          <p:nvPr/>
        </p:nvPicPr>
        <p:blipFill>
          <a:blip r:embed="rId4" cstate="print"/>
          <a:srcRect/>
          <a:stretch>
            <a:fillRect/>
          </a:stretch>
        </p:blipFill>
        <p:spPr bwMode="auto">
          <a:xfrm>
            <a:off x="896938" y="5748338"/>
            <a:ext cx="7219950" cy="196850"/>
          </a:xfrm>
          <a:prstGeom prst="rect">
            <a:avLst/>
          </a:prstGeom>
          <a:noFill/>
          <a:ln w="25400">
            <a:noFill/>
            <a:miter lim="800000"/>
            <a:headEnd type="none" w="sm" len="sm"/>
            <a:tailEnd type="none" w="sm" len="sm"/>
          </a:ln>
          <a:effectLst/>
        </p:spPr>
      </p:pic>
      <p:sp>
        <p:nvSpPr>
          <p:cNvPr id="392200" name="Rectangle 8"/>
          <p:cNvSpPr>
            <a:spLocks noChangeArrowheads="1"/>
          </p:cNvSpPr>
          <p:nvPr/>
        </p:nvSpPr>
        <p:spPr bwMode="auto">
          <a:xfrm>
            <a:off x="900113" y="3359150"/>
            <a:ext cx="3160712" cy="287338"/>
          </a:xfrm>
          <a:prstGeom prst="rect">
            <a:avLst/>
          </a:prstGeom>
          <a:noFill/>
          <a:ln w="28575">
            <a:solidFill>
              <a:srgbClr val="FF5050"/>
            </a:solidFill>
            <a:miter lim="800000"/>
            <a:headEnd/>
            <a:tailEnd/>
          </a:ln>
          <a:effectLst/>
        </p:spPr>
        <p:txBody>
          <a:bodyPr wrap="none" anchor="ctr"/>
          <a:lstStyle/>
          <a:p>
            <a:endParaRPr lang="en-US"/>
          </a:p>
        </p:txBody>
      </p:sp>
      <p:sp>
        <p:nvSpPr>
          <p:cNvPr id="392201" name="Rectangle 9"/>
          <p:cNvSpPr>
            <a:spLocks noChangeArrowheads="1"/>
          </p:cNvSpPr>
          <p:nvPr/>
        </p:nvSpPr>
        <p:spPr bwMode="auto">
          <a:xfrm>
            <a:off x="2155825" y="2794000"/>
            <a:ext cx="1978025" cy="301625"/>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ChangeArrowheads="1"/>
          </p:cNvSpPr>
          <p:nvPr/>
        </p:nvSpPr>
        <p:spPr bwMode="blackGray">
          <a:xfrm>
            <a:off x="866775" y="2668588"/>
            <a:ext cx="7258050" cy="915987"/>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endParaRPr lang="en-US">
              <a:solidFill>
                <a:srgbClr val="000000"/>
              </a:solidFill>
              <a:latin typeface="Courier New" pitchFamily="49" charset="0"/>
            </a:endParaRPr>
          </a:p>
          <a:p>
            <a:pPr algn="l" eaLnBrk="0" hangingPunct="0">
              <a:spcBef>
                <a:spcPct val="0"/>
              </a:spcBef>
              <a:buClrTx/>
              <a:buFontTx/>
              <a:buNone/>
              <a:tabLst>
                <a:tab pos="682625" algn="l"/>
                <a:tab pos="1833563" algn="l"/>
              </a:tabLst>
            </a:pPr>
            <a:endParaRPr lang="en-US">
              <a:solidFill>
                <a:srgbClr val="000000"/>
              </a:solidFill>
              <a:latin typeface="Courier New" pitchFamily="49" charset="0"/>
            </a:endParaRPr>
          </a:p>
        </p:txBody>
      </p:sp>
      <p:sp>
        <p:nvSpPr>
          <p:cNvPr id="394248" name="Rectangle 8"/>
          <p:cNvSpPr>
            <a:spLocks noGrp="1" noChangeArrowheads="1"/>
          </p:cNvSpPr>
          <p:nvPr>
            <p:ph type="title"/>
          </p:nvPr>
        </p:nvSpPr>
        <p:spPr/>
        <p:txBody>
          <a:bodyPr/>
          <a:lstStyle/>
          <a:p>
            <a:r>
              <a:rPr lang="en-US"/>
              <a:t>Using the </a:t>
            </a:r>
            <a:r>
              <a:rPr lang="en-US">
                <a:latin typeface="Courier New" pitchFamily="49" charset="0"/>
              </a:rPr>
              <a:t>GROUP</a:t>
            </a:r>
            <a:r>
              <a:rPr lang="en-US"/>
              <a:t> </a:t>
            </a:r>
            <a:r>
              <a:rPr lang="en-US">
                <a:latin typeface="Courier New" pitchFamily="49" charset="0"/>
              </a:rPr>
              <a:t>BY</a:t>
            </a:r>
            <a:r>
              <a:rPr lang="en-US"/>
              <a:t> Clause </a:t>
            </a:r>
          </a:p>
        </p:txBody>
      </p:sp>
      <p:sp>
        <p:nvSpPr>
          <p:cNvPr id="394249" name="Rectangle 9"/>
          <p:cNvSpPr>
            <a:spLocks noGrp="1" noChangeArrowheads="1"/>
          </p:cNvSpPr>
          <p:nvPr>
            <p:ph type="body" idx="1"/>
          </p:nvPr>
        </p:nvSpPr>
        <p:spPr>
          <a:xfrm>
            <a:off x="863600" y="1816100"/>
            <a:ext cx="7366000" cy="695325"/>
          </a:xfrm>
        </p:spPr>
        <p:txBody>
          <a:bodyPr/>
          <a:lstStyle/>
          <a:p>
            <a:r>
              <a:rPr lang="en-US"/>
              <a:t>The </a:t>
            </a:r>
            <a:r>
              <a:rPr lang="en-US">
                <a:latin typeface="Courier New" pitchFamily="49" charset="0"/>
              </a:rPr>
              <a:t>GROUP</a:t>
            </a:r>
            <a:r>
              <a:rPr lang="en-US"/>
              <a:t> </a:t>
            </a:r>
            <a:r>
              <a:rPr lang="en-US">
                <a:latin typeface="Courier New" pitchFamily="49" charset="0"/>
              </a:rPr>
              <a:t>BY</a:t>
            </a:r>
            <a:r>
              <a:rPr lang="en-US"/>
              <a:t> column does not have to be in the </a:t>
            </a:r>
            <a:r>
              <a:rPr lang="en-US">
                <a:latin typeface="Courier New" pitchFamily="49" charset="0"/>
              </a:rPr>
              <a:t>SELECT</a:t>
            </a:r>
            <a:r>
              <a:rPr lang="en-US"/>
              <a:t> list.</a:t>
            </a:r>
          </a:p>
        </p:txBody>
      </p:sp>
      <p:sp>
        <p:nvSpPr>
          <p:cNvPr id="394245" name="Rectangle 5"/>
          <p:cNvSpPr>
            <a:spLocks noChangeArrowheads="1"/>
          </p:cNvSpPr>
          <p:nvPr/>
        </p:nvSpPr>
        <p:spPr bwMode="blackWhite">
          <a:xfrm>
            <a:off x="936625" y="2655888"/>
            <a:ext cx="6051550" cy="941387"/>
          </a:xfrm>
          <a:prstGeom prst="rect">
            <a:avLst/>
          </a:prstGeom>
          <a:noFill/>
          <a:ln w="9525">
            <a:no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r>
              <a:rPr lang="en-US">
                <a:solidFill>
                  <a:srgbClr val="000000"/>
                </a:solidFill>
                <a:latin typeface="Courier New" pitchFamily="49" charset="0"/>
              </a:rPr>
              <a:t>SELECT   AVG(salary)</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FROM     employees</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GROUP BY department_id ;</a:t>
            </a:r>
          </a:p>
        </p:txBody>
      </p:sp>
      <p:pic>
        <p:nvPicPr>
          <p:cNvPr id="394246" name="Picture 6"/>
          <p:cNvPicPr>
            <a:picLocks noChangeAspect="1" noChangeArrowheads="1"/>
          </p:cNvPicPr>
          <p:nvPr/>
        </p:nvPicPr>
        <p:blipFill>
          <a:blip r:embed="rId3" cstate="print"/>
          <a:srcRect/>
          <a:stretch>
            <a:fillRect/>
          </a:stretch>
        </p:blipFill>
        <p:spPr bwMode="gray">
          <a:xfrm>
            <a:off x="904875" y="3794125"/>
            <a:ext cx="7219950" cy="2000250"/>
          </a:xfrm>
          <a:prstGeom prst="rect">
            <a:avLst/>
          </a:prstGeom>
          <a:noFill/>
          <a:ln w="25400">
            <a:noFill/>
            <a:miter lim="800000"/>
            <a:headEnd type="none" w="sm" len="sm"/>
            <a:tailEnd type="none" w="sm" len="sm"/>
          </a:ln>
          <a:effectLst/>
        </p:spPr>
      </p:pic>
      <p:sp>
        <p:nvSpPr>
          <p:cNvPr id="394247" name="Rectangle 7"/>
          <p:cNvSpPr>
            <a:spLocks noChangeArrowheads="1"/>
          </p:cNvSpPr>
          <p:nvPr/>
        </p:nvSpPr>
        <p:spPr bwMode="auto">
          <a:xfrm>
            <a:off x="992188" y="3254375"/>
            <a:ext cx="3065462" cy="301625"/>
          </a:xfrm>
          <a:prstGeom prst="rect">
            <a:avLst/>
          </a:prstGeom>
          <a:noFill/>
          <a:ln w="25400">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307" name="Rectangle 19"/>
          <p:cNvSpPr>
            <a:spLocks noGrp="1" noChangeArrowheads="1"/>
          </p:cNvSpPr>
          <p:nvPr>
            <p:ph type="title"/>
          </p:nvPr>
        </p:nvSpPr>
        <p:spPr/>
        <p:txBody>
          <a:bodyPr/>
          <a:lstStyle/>
          <a:p>
            <a:r>
              <a:rPr lang="en-US"/>
              <a:t>Grouping by More Than One Column</a:t>
            </a:r>
          </a:p>
        </p:txBody>
      </p:sp>
      <p:sp>
        <p:nvSpPr>
          <p:cNvPr id="396291" name="Rectangle 3"/>
          <p:cNvSpPr>
            <a:spLocks noChangeArrowheads="1"/>
          </p:cNvSpPr>
          <p:nvPr/>
        </p:nvSpPr>
        <p:spPr bwMode="auto">
          <a:xfrm>
            <a:off x="784225" y="1727200"/>
            <a:ext cx="1412875"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latin typeface="Courier New" pitchFamily="49" charset="0"/>
              </a:rPr>
              <a:t>EMPLOYEES</a:t>
            </a:r>
          </a:p>
        </p:txBody>
      </p:sp>
      <p:sp>
        <p:nvSpPr>
          <p:cNvPr id="396292" name="Freeform 4"/>
          <p:cNvSpPr>
            <a:spLocks/>
          </p:cNvSpPr>
          <p:nvPr/>
        </p:nvSpPr>
        <p:spPr bwMode="ltGray">
          <a:xfrm>
            <a:off x="3624263" y="2039938"/>
            <a:ext cx="1749425" cy="4054475"/>
          </a:xfrm>
          <a:custGeom>
            <a:avLst/>
            <a:gdLst/>
            <a:ahLst/>
            <a:cxnLst>
              <a:cxn ang="0">
                <a:pos x="0" y="2751"/>
              </a:cxn>
              <a:cxn ang="0">
                <a:pos x="0" y="0"/>
              </a:cxn>
              <a:cxn ang="0">
                <a:pos x="1089" y="405"/>
              </a:cxn>
              <a:cxn ang="0">
                <a:pos x="1089" y="2362"/>
              </a:cxn>
              <a:cxn ang="0">
                <a:pos x="0" y="2751"/>
              </a:cxn>
            </a:cxnLst>
            <a:rect l="0" t="0" r="r" b="b"/>
            <a:pathLst>
              <a:path w="1090" h="2752">
                <a:moveTo>
                  <a:pt x="0" y="2751"/>
                </a:moveTo>
                <a:lnTo>
                  <a:pt x="0" y="0"/>
                </a:lnTo>
                <a:lnTo>
                  <a:pt x="1089" y="405"/>
                </a:lnTo>
                <a:lnTo>
                  <a:pt x="1089" y="2362"/>
                </a:lnTo>
                <a:lnTo>
                  <a:pt x="0" y="2751"/>
                </a:lnTo>
              </a:path>
            </a:pathLst>
          </a:custGeom>
          <a:solidFill>
            <a:srgbClr val="FFCC99">
              <a:alpha val="50000"/>
            </a:srgbClr>
          </a:solidFill>
          <a:ln w="9525" cap="rnd">
            <a:noFill/>
            <a:round/>
            <a:headEnd type="none" w="sm" len="sm"/>
            <a:tailEnd type="none" w="sm" len="sm"/>
          </a:ln>
          <a:effectLst/>
        </p:spPr>
        <p:txBody>
          <a:bodyPr/>
          <a:lstStyle/>
          <a:p>
            <a:endParaRPr lang="en-US"/>
          </a:p>
        </p:txBody>
      </p:sp>
      <p:sp>
        <p:nvSpPr>
          <p:cNvPr id="396293" name="Rectangle 5"/>
          <p:cNvSpPr>
            <a:spLocks noChangeArrowheads="1"/>
          </p:cNvSpPr>
          <p:nvPr/>
        </p:nvSpPr>
        <p:spPr bwMode="auto">
          <a:xfrm>
            <a:off x="3621088" y="3365500"/>
            <a:ext cx="1646237" cy="1803400"/>
          </a:xfrm>
          <a:prstGeom prst="rect">
            <a:avLst/>
          </a:prstGeom>
          <a:noFill/>
          <a:ln w="9525">
            <a:noFill/>
            <a:miter lim="800000"/>
            <a:headEnd/>
            <a:tailEnd/>
          </a:ln>
          <a:effectLst/>
        </p:spPr>
        <p:txBody>
          <a:bodyPr wrap="none" lIns="92075" tIns="46038" rIns="92075" bIns="46038">
            <a:spAutoFit/>
          </a:bodyPr>
          <a:lstStyle/>
          <a:p>
            <a:pPr eaLnBrk="0" hangingPunct="0">
              <a:spcBef>
                <a:spcPct val="0"/>
              </a:spcBef>
              <a:buClrTx/>
              <a:buFontTx/>
              <a:buNone/>
            </a:pPr>
            <a:r>
              <a:rPr lang="en-US" sz="1600"/>
              <a:t>Add the </a:t>
            </a:r>
          </a:p>
          <a:p>
            <a:pPr eaLnBrk="0" hangingPunct="0">
              <a:spcBef>
                <a:spcPct val="0"/>
              </a:spcBef>
              <a:buClrTx/>
              <a:buFontTx/>
              <a:buNone/>
            </a:pPr>
            <a:r>
              <a:rPr lang="en-US" sz="1600"/>
              <a:t>salaries in </a:t>
            </a:r>
          </a:p>
          <a:p>
            <a:pPr eaLnBrk="0" hangingPunct="0">
              <a:spcBef>
                <a:spcPct val="0"/>
              </a:spcBef>
              <a:buClrTx/>
              <a:buFontTx/>
              <a:buNone/>
            </a:pPr>
            <a:r>
              <a:rPr lang="en-US" sz="1600"/>
              <a:t>the </a:t>
            </a:r>
            <a:r>
              <a:rPr lang="en-US" sz="1600">
                <a:latin typeface="Courier New" pitchFamily="49" charset="0"/>
              </a:rPr>
              <a:t>EMPLOYEES</a:t>
            </a:r>
            <a:endParaRPr lang="en-US" sz="1600"/>
          </a:p>
          <a:p>
            <a:pPr eaLnBrk="0" hangingPunct="0">
              <a:spcBef>
                <a:spcPct val="0"/>
              </a:spcBef>
              <a:buClrTx/>
              <a:buFontTx/>
              <a:buNone/>
            </a:pPr>
            <a:r>
              <a:rPr lang="en-US" sz="1600"/>
              <a:t> table for</a:t>
            </a:r>
            <a:br>
              <a:rPr lang="en-US" sz="1600"/>
            </a:br>
            <a:r>
              <a:rPr lang="en-US" sz="1600"/>
              <a:t>each job,</a:t>
            </a:r>
            <a:br>
              <a:rPr lang="en-US" sz="1600"/>
            </a:br>
            <a:r>
              <a:rPr lang="en-US" sz="1600"/>
              <a:t>grouped by</a:t>
            </a:r>
            <a:br>
              <a:rPr lang="en-US" sz="1600"/>
            </a:br>
            <a:r>
              <a:rPr lang="en-US" sz="1600"/>
              <a:t>department</a:t>
            </a:r>
          </a:p>
        </p:txBody>
      </p:sp>
      <p:pic>
        <p:nvPicPr>
          <p:cNvPr id="396294" name="Picture 6"/>
          <p:cNvPicPr>
            <a:picLocks noChangeAspect="1" noChangeArrowheads="1"/>
          </p:cNvPicPr>
          <p:nvPr/>
        </p:nvPicPr>
        <p:blipFill>
          <a:blip r:embed="rId3" cstate="print"/>
          <a:srcRect/>
          <a:stretch>
            <a:fillRect/>
          </a:stretch>
        </p:blipFill>
        <p:spPr bwMode="gray">
          <a:xfrm>
            <a:off x="836613" y="2009775"/>
            <a:ext cx="2790825" cy="3190875"/>
          </a:xfrm>
          <a:prstGeom prst="rect">
            <a:avLst/>
          </a:prstGeom>
          <a:noFill/>
          <a:ln w="25400">
            <a:noFill/>
            <a:miter lim="800000"/>
            <a:headEnd type="none" w="sm" len="sm"/>
            <a:tailEnd type="none" w="sm" len="sm"/>
          </a:ln>
          <a:effectLst/>
        </p:spPr>
      </p:pic>
      <p:pic>
        <p:nvPicPr>
          <p:cNvPr id="396295" name="Picture 7"/>
          <p:cNvPicPr>
            <a:picLocks noChangeAspect="1" noChangeArrowheads="1"/>
          </p:cNvPicPr>
          <p:nvPr/>
        </p:nvPicPr>
        <p:blipFill>
          <a:blip r:embed="rId4" cstate="print"/>
          <a:srcRect/>
          <a:stretch>
            <a:fillRect/>
          </a:stretch>
        </p:blipFill>
        <p:spPr bwMode="auto">
          <a:xfrm>
            <a:off x="836613" y="5441950"/>
            <a:ext cx="2790825" cy="666750"/>
          </a:xfrm>
          <a:prstGeom prst="rect">
            <a:avLst/>
          </a:prstGeom>
          <a:noFill/>
          <a:ln w="25400">
            <a:noFill/>
            <a:miter lim="800000"/>
            <a:headEnd type="none" w="sm" len="sm"/>
            <a:tailEnd type="none" w="sm" len="sm"/>
          </a:ln>
          <a:effectLst/>
        </p:spPr>
      </p:pic>
      <p:pic>
        <p:nvPicPr>
          <p:cNvPr id="396296" name="Picture 8"/>
          <p:cNvPicPr>
            <a:picLocks noChangeAspect="1" noChangeArrowheads="1"/>
          </p:cNvPicPr>
          <p:nvPr/>
        </p:nvPicPr>
        <p:blipFill>
          <a:blip r:embed="rId5" cstate="print"/>
          <a:srcRect/>
          <a:stretch>
            <a:fillRect/>
          </a:stretch>
        </p:blipFill>
        <p:spPr bwMode="auto">
          <a:xfrm>
            <a:off x="847725" y="6107113"/>
            <a:ext cx="2773363" cy="242887"/>
          </a:xfrm>
          <a:prstGeom prst="rect">
            <a:avLst/>
          </a:prstGeom>
          <a:noFill/>
          <a:ln w="25400">
            <a:noFill/>
            <a:miter lim="800000"/>
            <a:headEnd type="none" w="sm" len="sm"/>
            <a:tailEnd type="none" w="sm" len="sm"/>
          </a:ln>
          <a:effectLst/>
        </p:spPr>
      </p:pic>
      <p:pic>
        <p:nvPicPr>
          <p:cNvPr id="396297" name="Picture 9"/>
          <p:cNvPicPr>
            <a:picLocks noChangeAspect="1" noChangeArrowheads="1"/>
          </p:cNvPicPr>
          <p:nvPr/>
        </p:nvPicPr>
        <p:blipFill>
          <a:blip r:embed="rId6" cstate="print"/>
          <a:srcRect/>
          <a:stretch>
            <a:fillRect/>
          </a:stretch>
        </p:blipFill>
        <p:spPr bwMode="gray">
          <a:xfrm>
            <a:off x="5216525" y="2560638"/>
            <a:ext cx="2971800" cy="3038475"/>
          </a:xfrm>
          <a:prstGeom prst="rect">
            <a:avLst/>
          </a:prstGeom>
          <a:noFill/>
          <a:ln w="25400">
            <a:noFill/>
            <a:miter lim="800000"/>
            <a:headEnd type="none" w="sm" len="sm"/>
            <a:tailEnd type="none" w="sm" len="sm"/>
          </a:ln>
          <a:effectLst/>
        </p:spPr>
      </p:pic>
      <p:pic>
        <p:nvPicPr>
          <p:cNvPr id="396298" name="Picture 10"/>
          <p:cNvPicPr>
            <a:picLocks noChangeAspect="1" noChangeArrowheads="1"/>
          </p:cNvPicPr>
          <p:nvPr/>
        </p:nvPicPr>
        <p:blipFill>
          <a:blip r:embed="rId7" cstate="print"/>
          <a:srcRect/>
          <a:stretch>
            <a:fillRect/>
          </a:stretch>
        </p:blipFill>
        <p:spPr bwMode="auto">
          <a:xfrm>
            <a:off x="5216525" y="5561013"/>
            <a:ext cx="2989263" cy="215900"/>
          </a:xfrm>
          <a:prstGeom prst="rect">
            <a:avLst/>
          </a:prstGeom>
          <a:noFill/>
          <a:ln w="25400">
            <a:noFill/>
            <a:miter lim="800000"/>
            <a:headEnd type="none" w="sm" len="sm"/>
            <a:tailEnd type="none" w="sm" len="sm"/>
          </a:ln>
          <a:effectLst/>
        </p:spPr>
      </p:pic>
      <p:sp>
        <p:nvSpPr>
          <p:cNvPr id="396299" name="Rectangle 11"/>
          <p:cNvSpPr>
            <a:spLocks noChangeArrowheads="1"/>
          </p:cNvSpPr>
          <p:nvPr/>
        </p:nvSpPr>
        <p:spPr bwMode="auto">
          <a:xfrm>
            <a:off x="869950" y="2271713"/>
            <a:ext cx="2689225" cy="184150"/>
          </a:xfrm>
          <a:prstGeom prst="rect">
            <a:avLst/>
          </a:prstGeom>
          <a:noFill/>
          <a:ln w="28575">
            <a:solidFill>
              <a:srgbClr val="FF5050"/>
            </a:solidFill>
            <a:miter lim="800000"/>
            <a:headEnd/>
            <a:tailEnd/>
          </a:ln>
          <a:effectLst/>
        </p:spPr>
        <p:txBody>
          <a:bodyPr wrap="none" anchor="ctr"/>
          <a:lstStyle/>
          <a:p>
            <a:endParaRPr lang="en-US"/>
          </a:p>
        </p:txBody>
      </p:sp>
      <p:sp>
        <p:nvSpPr>
          <p:cNvPr id="396300" name="Text Box 12"/>
          <p:cNvSpPr txBox="1">
            <a:spLocks noChangeArrowheads="1"/>
          </p:cNvSpPr>
          <p:nvPr/>
        </p:nvSpPr>
        <p:spPr bwMode="auto">
          <a:xfrm>
            <a:off x="803275" y="5040313"/>
            <a:ext cx="366713"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396301" name="Rectangle 13"/>
          <p:cNvSpPr>
            <a:spLocks noChangeArrowheads="1"/>
          </p:cNvSpPr>
          <p:nvPr/>
        </p:nvSpPr>
        <p:spPr bwMode="auto">
          <a:xfrm>
            <a:off x="869950" y="2506663"/>
            <a:ext cx="2689225" cy="374650"/>
          </a:xfrm>
          <a:prstGeom prst="rect">
            <a:avLst/>
          </a:prstGeom>
          <a:noFill/>
          <a:ln w="28575">
            <a:solidFill>
              <a:srgbClr val="FF5050"/>
            </a:solidFill>
            <a:miter lim="800000"/>
            <a:headEnd/>
            <a:tailEnd/>
          </a:ln>
          <a:effectLst/>
        </p:spPr>
        <p:txBody>
          <a:bodyPr wrap="none" anchor="ctr"/>
          <a:lstStyle/>
          <a:p>
            <a:endParaRPr lang="en-US"/>
          </a:p>
        </p:txBody>
      </p:sp>
      <p:sp>
        <p:nvSpPr>
          <p:cNvPr id="396302" name="Rectangle 14"/>
          <p:cNvSpPr>
            <a:spLocks noChangeArrowheads="1"/>
          </p:cNvSpPr>
          <p:nvPr/>
        </p:nvSpPr>
        <p:spPr bwMode="auto">
          <a:xfrm>
            <a:off x="869950" y="2932113"/>
            <a:ext cx="2689225" cy="541337"/>
          </a:xfrm>
          <a:prstGeom prst="rect">
            <a:avLst/>
          </a:prstGeom>
          <a:noFill/>
          <a:ln w="28575">
            <a:solidFill>
              <a:srgbClr val="FF5050"/>
            </a:solidFill>
            <a:miter lim="800000"/>
            <a:headEnd/>
            <a:tailEnd/>
          </a:ln>
          <a:effectLst/>
        </p:spPr>
        <p:txBody>
          <a:bodyPr wrap="none" anchor="ctr"/>
          <a:lstStyle/>
          <a:p>
            <a:endParaRPr lang="en-US"/>
          </a:p>
        </p:txBody>
      </p:sp>
      <p:sp>
        <p:nvSpPr>
          <p:cNvPr id="396303" name="Rectangle 15"/>
          <p:cNvSpPr>
            <a:spLocks noChangeArrowheads="1"/>
          </p:cNvSpPr>
          <p:nvPr/>
        </p:nvSpPr>
        <p:spPr bwMode="auto">
          <a:xfrm>
            <a:off x="869950" y="3760788"/>
            <a:ext cx="2689225" cy="803275"/>
          </a:xfrm>
          <a:prstGeom prst="rect">
            <a:avLst/>
          </a:prstGeom>
          <a:noFill/>
          <a:ln w="28575">
            <a:solidFill>
              <a:srgbClr val="FF5050"/>
            </a:solidFill>
            <a:miter lim="800000"/>
            <a:headEnd/>
            <a:tailEnd/>
          </a:ln>
          <a:effectLst/>
        </p:spPr>
        <p:txBody>
          <a:bodyPr wrap="none" anchor="ctr"/>
          <a:lstStyle/>
          <a:p>
            <a:endParaRPr lang="en-US"/>
          </a:p>
        </p:txBody>
      </p:sp>
      <p:sp>
        <p:nvSpPr>
          <p:cNvPr id="396304" name="Rectangle 16"/>
          <p:cNvSpPr>
            <a:spLocks noChangeArrowheads="1"/>
          </p:cNvSpPr>
          <p:nvPr/>
        </p:nvSpPr>
        <p:spPr bwMode="auto">
          <a:xfrm>
            <a:off x="869950" y="3529013"/>
            <a:ext cx="2689225" cy="184150"/>
          </a:xfrm>
          <a:prstGeom prst="rect">
            <a:avLst/>
          </a:prstGeom>
          <a:noFill/>
          <a:ln w="28575">
            <a:solidFill>
              <a:srgbClr val="FF5050"/>
            </a:solidFill>
            <a:miter lim="800000"/>
            <a:headEnd/>
            <a:tailEnd/>
          </a:ln>
          <a:effectLst/>
        </p:spPr>
        <p:txBody>
          <a:bodyPr wrap="none" anchor="ctr"/>
          <a:lstStyle/>
          <a:p>
            <a:endParaRPr lang="en-US"/>
          </a:p>
        </p:txBody>
      </p:sp>
      <p:sp>
        <p:nvSpPr>
          <p:cNvPr id="396305" name="Rectangle 17"/>
          <p:cNvSpPr>
            <a:spLocks noChangeArrowheads="1"/>
          </p:cNvSpPr>
          <p:nvPr/>
        </p:nvSpPr>
        <p:spPr bwMode="auto">
          <a:xfrm>
            <a:off x="869950" y="4602163"/>
            <a:ext cx="2689225" cy="184150"/>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48" name="Rectangle 12"/>
          <p:cNvSpPr>
            <a:spLocks noChangeArrowheads="1"/>
          </p:cNvSpPr>
          <p:nvPr/>
        </p:nvSpPr>
        <p:spPr bwMode="blackGray">
          <a:xfrm>
            <a:off x="866775" y="1801813"/>
            <a:ext cx="7277100" cy="985837"/>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department_id dept_id, job_id, SUM(salary)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GROUP BY department_id, job_id ;</a:t>
            </a:r>
          </a:p>
        </p:txBody>
      </p:sp>
      <p:sp>
        <p:nvSpPr>
          <p:cNvPr id="398347" name="Rectangle 11"/>
          <p:cNvSpPr>
            <a:spLocks noGrp="1" noChangeArrowheads="1"/>
          </p:cNvSpPr>
          <p:nvPr>
            <p:ph type="title"/>
          </p:nvPr>
        </p:nvSpPr>
        <p:spPr/>
        <p:txBody>
          <a:bodyPr/>
          <a:lstStyle/>
          <a:p>
            <a:r>
              <a:rPr lang="en-US"/>
              <a:t>Using the </a:t>
            </a:r>
            <a:r>
              <a:rPr lang="en-US">
                <a:latin typeface="Courier New" pitchFamily="49" charset="0"/>
              </a:rPr>
              <a:t>GROUP</a:t>
            </a:r>
            <a:r>
              <a:rPr lang="en-US"/>
              <a:t> </a:t>
            </a:r>
            <a:r>
              <a:rPr lang="en-US">
                <a:latin typeface="Courier New" pitchFamily="49" charset="0"/>
              </a:rPr>
              <a:t>BY</a:t>
            </a:r>
            <a:r>
              <a:rPr lang="en-US"/>
              <a:t> Clause </a:t>
            </a:r>
            <a:br>
              <a:rPr lang="en-US"/>
            </a:br>
            <a:r>
              <a:rPr lang="en-US"/>
              <a:t>on Multiple Columns</a:t>
            </a:r>
          </a:p>
        </p:txBody>
      </p:sp>
      <p:sp>
        <p:nvSpPr>
          <p:cNvPr id="398341" name="Rectangle 5"/>
          <p:cNvSpPr>
            <a:spLocks noChangeArrowheads="1"/>
          </p:cNvSpPr>
          <p:nvPr/>
        </p:nvSpPr>
        <p:spPr bwMode="auto">
          <a:xfrm>
            <a:off x="933450" y="2416175"/>
            <a:ext cx="4195763" cy="280988"/>
          </a:xfrm>
          <a:prstGeom prst="rect">
            <a:avLst/>
          </a:prstGeom>
          <a:noFill/>
          <a:ln w="28575">
            <a:solidFill>
              <a:srgbClr val="FF5050"/>
            </a:solidFill>
            <a:miter lim="800000"/>
            <a:headEnd/>
            <a:tailEnd/>
          </a:ln>
          <a:effectLst/>
        </p:spPr>
        <p:txBody>
          <a:bodyPr wrap="none" anchor="ctr"/>
          <a:lstStyle/>
          <a:p>
            <a:endParaRPr lang="en-US"/>
          </a:p>
        </p:txBody>
      </p:sp>
      <p:pic>
        <p:nvPicPr>
          <p:cNvPr id="398342" name="Picture 6"/>
          <p:cNvPicPr>
            <a:picLocks noChangeAspect="1" noChangeArrowheads="1"/>
          </p:cNvPicPr>
          <p:nvPr/>
        </p:nvPicPr>
        <p:blipFill>
          <a:blip r:embed="rId3" cstate="print"/>
          <a:srcRect/>
          <a:stretch>
            <a:fillRect/>
          </a:stretch>
        </p:blipFill>
        <p:spPr bwMode="gray">
          <a:xfrm>
            <a:off x="860425" y="2901950"/>
            <a:ext cx="7315200" cy="3038475"/>
          </a:xfrm>
          <a:prstGeom prst="rect">
            <a:avLst/>
          </a:prstGeom>
          <a:noFill/>
          <a:ln w="25400">
            <a:noFill/>
            <a:miter lim="800000"/>
            <a:headEnd type="none" w="sm" len="sm"/>
            <a:tailEnd type="none" w="sm" len="sm"/>
          </a:ln>
          <a:effectLst/>
        </p:spPr>
      </p:pic>
      <p:pic>
        <p:nvPicPr>
          <p:cNvPr id="398343" name="Picture 7"/>
          <p:cNvPicPr>
            <a:picLocks noChangeAspect="1" noChangeArrowheads="1"/>
          </p:cNvPicPr>
          <p:nvPr/>
        </p:nvPicPr>
        <p:blipFill>
          <a:blip r:embed="rId4" cstate="print"/>
          <a:srcRect/>
          <a:stretch>
            <a:fillRect/>
          </a:stretch>
        </p:blipFill>
        <p:spPr bwMode="auto">
          <a:xfrm>
            <a:off x="860425" y="5932488"/>
            <a:ext cx="7343775" cy="209550"/>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97" name="Rectangle 13"/>
          <p:cNvSpPr>
            <a:spLocks noGrp="1" noChangeArrowheads="1"/>
          </p:cNvSpPr>
          <p:nvPr>
            <p:ph type="title"/>
          </p:nvPr>
        </p:nvSpPr>
        <p:spPr/>
        <p:txBody>
          <a:bodyPr/>
          <a:lstStyle/>
          <a:p>
            <a:r>
              <a:rPr lang="en-US"/>
              <a:t>Illegal Queries </a:t>
            </a:r>
            <a:br>
              <a:rPr lang="en-US"/>
            </a:br>
            <a:r>
              <a:rPr lang="en-US"/>
              <a:t>Using Group Functions</a:t>
            </a:r>
          </a:p>
        </p:txBody>
      </p:sp>
      <p:sp>
        <p:nvSpPr>
          <p:cNvPr id="400398" name="Rectangle 14"/>
          <p:cNvSpPr>
            <a:spLocks noGrp="1" noChangeArrowheads="1"/>
          </p:cNvSpPr>
          <p:nvPr>
            <p:ph type="body" idx="1"/>
          </p:nvPr>
        </p:nvSpPr>
        <p:spPr>
          <a:xfrm>
            <a:off x="863600" y="1816100"/>
            <a:ext cx="7366000" cy="695325"/>
          </a:xfrm>
        </p:spPr>
        <p:txBody>
          <a:bodyPr/>
          <a:lstStyle/>
          <a:p>
            <a:r>
              <a:rPr lang="en-US"/>
              <a:t>Any column or expression in the </a:t>
            </a:r>
            <a:r>
              <a:rPr lang="en-US">
                <a:latin typeface="Courier New" pitchFamily="49" charset="0"/>
              </a:rPr>
              <a:t>SELECT</a:t>
            </a:r>
            <a:r>
              <a:rPr lang="en-US"/>
              <a:t> list that is not an aggregate function must be in the </a:t>
            </a:r>
            <a:r>
              <a:rPr lang="en-US">
                <a:latin typeface="Courier New" pitchFamily="49" charset="0"/>
              </a:rPr>
              <a:t>GROUP</a:t>
            </a:r>
            <a:r>
              <a:rPr lang="en-US"/>
              <a:t> </a:t>
            </a:r>
            <a:r>
              <a:rPr lang="en-US">
                <a:latin typeface="Courier New" pitchFamily="49" charset="0"/>
              </a:rPr>
              <a:t>BY</a:t>
            </a:r>
            <a:r>
              <a:rPr lang="en-US"/>
              <a:t> clause:</a:t>
            </a:r>
          </a:p>
        </p:txBody>
      </p:sp>
      <p:sp>
        <p:nvSpPr>
          <p:cNvPr id="400388" name="Rectangle 4"/>
          <p:cNvSpPr>
            <a:spLocks noChangeArrowheads="1"/>
          </p:cNvSpPr>
          <p:nvPr/>
        </p:nvSpPr>
        <p:spPr bwMode="blackGray">
          <a:xfrm>
            <a:off x="847725" y="2633663"/>
            <a:ext cx="7305675" cy="80327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r>
              <a:rPr lang="en-US">
                <a:solidFill>
                  <a:srgbClr val="000000"/>
                </a:solidFill>
                <a:latin typeface="Courier New" pitchFamily="49" charset="0"/>
              </a:rPr>
              <a:t>SELECT department_id, COUNT(last_name)</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FROM   employees;</a:t>
            </a:r>
          </a:p>
        </p:txBody>
      </p:sp>
      <p:sp>
        <p:nvSpPr>
          <p:cNvPr id="400389" name="Rectangle 5"/>
          <p:cNvSpPr>
            <a:spLocks noChangeArrowheads="1"/>
          </p:cNvSpPr>
          <p:nvPr/>
        </p:nvSpPr>
        <p:spPr bwMode="blackGray">
          <a:xfrm>
            <a:off x="866775" y="3709988"/>
            <a:ext cx="7273925" cy="1346200"/>
          </a:xfrm>
          <a:prstGeom prst="rect">
            <a:avLst/>
          </a:prstGeom>
          <a:solidFill>
            <a:srgbClr val="DDDDDD"/>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r>
              <a:rPr lang="en-US">
                <a:solidFill>
                  <a:srgbClr val="000000"/>
                </a:solidFill>
                <a:latin typeface="Courier New" pitchFamily="49" charset="0"/>
              </a:rPr>
              <a:t>SELECT department_id, COUNT(last_name)</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       *</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ERROR at line 1:</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ORA-00937: not a single-group group function</a:t>
            </a:r>
          </a:p>
        </p:txBody>
      </p:sp>
      <p:sp>
        <p:nvSpPr>
          <p:cNvPr id="400390" name="Rectangle 6"/>
          <p:cNvSpPr>
            <a:spLocks noChangeArrowheads="1"/>
          </p:cNvSpPr>
          <p:nvPr/>
        </p:nvSpPr>
        <p:spPr bwMode="auto">
          <a:xfrm rot="21597100">
            <a:off x="1233488" y="5256213"/>
            <a:ext cx="6615112" cy="396875"/>
          </a:xfrm>
          <a:prstGeom prst="rect">
            <a:avLst/>
          </a:prstGeom>
          <a:noFill/>
          <a:ln w="9525">
            <a:noFill/>
            <a:miter lim="800000"/>
            <a:headEnd/>
            <a:tailEnd/>
          </a:ln>
          <a:effectLst/>
        </p:spPr>
        <p:txBody>
          <a:bodyPr lIns="92075" tIns="46038" rIns="92075" bIns="46038">
            <a:spAutoFit/>
          </a:bodyPr>
          <a:lstStyle/>
          <a:p>
            <a:pPr eaLnBrk="0" hangingPunct="0">
              <a:spcBef>
                <a:spcPct val="0"/>
              </a:spcBef>
              <a:buClrTx/>
              <a:buFontTx/>
              <a:buNone/>
            </a:pPr>
            <a:r>
              <a:rPr lang="en-US" sz="2000">
                <a:solidFill>
                  <a:srgbClr val="FF3300"/>
                </a:solidFill>
              </a:rPr>
              <a:t>Column missing in the </a:t>
            </a:r>
            <a:r>
              <a:rPr lang="en-US" sz="2000">
                <a:solidFill>
                  <a:srgbClr val="FF3300"/>
                </a:solidFill>
                <a:latin typeface="Courier New" pitchFamily="49" charset="0"/>
              </a:rPr>
              <a:t>GROUP</a:t>
            </a:r>
            <a:r>
              <a:rPr lang="en-US" sz="2000">
                <a:solidFill>
                  <a:srgbClr val="FF3300"/>
                </a:solidFill>
              </a:rPr>
              <a:t> </a:t>
            </a:r>
            <a:r>
              <a:rPr lang="en-US" sz="2000">
                <a:solidFill>
                  <a:srgbClr val="FF3300"/>
                </a:solidFill>
                <a:latin typeface="Courier New" pitchFamily="49" charset="0"/>
              </a:rPr>
              <a:t>BY</a:t>
            </a:r>
            <a:r>
              <a:rPr lang="en-US" sz="2000">
                <a:solidFill>
                  <a:srgbClr val="FF3300"/>
                </a:solidFill>
              </a:rPr>
              <a:t> clause</a:t>
            </a: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45" name="Rectangle 13"/>
          <p:cNvSpPr>
            <a:spLocks noGrp="1" noChangeArrowheads="1"/>
          </p:cNvSpPr>
          <p:nvPr>
            <p:ph type="title"/>
          </p:nvPr>
        </p:nvSpPr>
        <p:spPr/>
        <p:txBody>
          <a:bodyPr/>
          <a:lstStyle/>
          <a:p>
            <a:r>
              <a:rPr lang="en-US"/>
              <a:t>Illegal Queries </a:t>
            </a:r>
            <a:br>
              <a:rPr lang="en-US"/>
            </a:br>
            <a:r>
              <a:rPr lang="en-US"/>
              <a:t>Using Group Functions</a:t>
            </a:r>
          </a:p>
        </p:txBody>
      </p:sp>
      <p:sp>
        <p:nvSpPr>
          <p:cNvPr id="402446" name="Rectangle 14"/>
          <p:cNvSpPr>
            <a:spLocks noGrp="1" noChangeArrowheads="1"/>
          </p:cNvSpPr>
          <p:nvPr>
            <p:ph type="body" idx="1"/>
          </p:nvPr>
        </p:nvSpPr>
        <p:spPr>
          <a:xfrm>
            <a:off x="863600" y="1819275"/>
            <a:ext cx="7366000" cy="1114425"/>
          </a:xfrm>
        </p:spPr>
        <p:txBody>
          <a:bodyPr/>
          <a:lstStyle/>
          <a:p>
            <a:pPr lvl="1"/>
            <a:r>
              <a:rPr lang="en-US" sz="2100"/>
              <a:t>You cannot use the </a:t>
            </a:r>
            <a:r>
              <a:rPr lang="en-US" sz="2100">
                <a:latin typeface="Courier New" pitchFamily="49" charset="0"/>
              </a:rPr>
              <a:t>WHERE</a:t>
            </a:r>
            <a:r>
              <a:rPr lang="en-US" sz="2100"/>
              <a:t> clause to restrict groups.</a:t>
            </a:r>
          </a:p>
          <a:p>
            <a:pPr lvl="1"/>
            <a:r>
              <a:rPr lang="en-US" sz="2100"/>
              <a:t>You use the </a:t>
            </a:r>
            <a:r>
              <a:rPr lang="en-US" sz="2100">
                <a:latin typeface="Courier New" pitchFamily="49" charset="0"/>
              </a:rPr>
              <a:t>HAVING</a:t>
            </a:r>
            <a:r>
              <a:rPr lang="en-US" sz="2100"/>
              <a:t> clause to restrict groups.</a:t>
            </a:r>
          </a:p>
          <a:p>
            <a:pPr lvl="1"/>
            <a:r>
              <a:rPr lang="en-US" sz="2100"/>
              <a:t>You cannot use group functions in the </a:t>
            </a:r>
            <a:r>
              <a:rPr lang="en-US" sz="2100">
                <a:latin typeface="Courier New" pitchFamily="49" charset="0"/>
              </a:rPr>
              <a:t>WHERE</a:t>
            </a:r>
            <a:r>
              <a:rPr lang="en-US" sz="2100"/>
              <a:t> clause.</a:t>
            </a:r>
          </a:p>
        </p:txBody>
      </p:sp>
      <p:sp>
        <p:nvSpPr>
          <p:cNvPr id="402436" name="Rectangle 4"/>
          <p:cNvSpPr>
            <a:spLocks noChangeArrowheads="1"/>
          </p:cNvSpPr>
          <p:nvPr/>
        </p:nvSpPr>
        <p:spPr bwMode="blackGray">
          <a:xfrm>
            <a:off x="866775" y="3067050"/>
            <a:ext cx="7286625" cy="11684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r>
              <a:rPr lang="en-US">
                <a:solidFill>
                  <a:srgbClr val="000000"/>
                </a:solidFill>
                <a:latin typeface="Courier New" pitchFamily="49" charset="0"/>
              </a:rPr>
              <a:t>SELECT   department_id, AVG(salary)</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FROM     employees</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WHERE    AVG(salary) &gt; 8000</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GROUP BY department_id;</a:t>
            </a:r>
          </a:p>
        </p:txBody>
      </p:sp>
      <p:sp>
        <p:nvSpPr>
          <p:cNvPr id="402437" name="Rectangle 5"/>
          <p:cNvSpPr>
            <a:spLocks noChangeArrowheads="1"/>
          </p:cNvSpPr>
          <p:nvPr/>
        </p:nvSpPr>
        <p:spPr bwMode="blackGray">
          <a:xfrm>
            <a:off x="866775" y="4341813"/>
            <a:ext cx="7286625" cy="1187450"/>
          </a:xfrm>
          <a:prstGeom prst="rect">
            <a:avLst/>
          </a:prstGeom>
          <a:solidFill>
            <a:srgbClr val="DDDDDD"/>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682625" algn="l"/>
                <a:tab pos="1833563" algn="l"/>
              </a:tabLst>
            </a:pPr>
            <a:r>
              <a:rPr lang="en-US">
                <a:solidFill>
                  <a:srgbClr val="000000"/>
                </a:solidFill>
                <a:latin typeface="Courier New" pitchFamily="49" charset="0"/>
              </a:rPr>
              <a:t>WHERE  AVG(salary) &gt; 8000</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       *</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ERROR at line 3:</a:t>
            </a:r>
          </a:p>
          <a:p>
            <a:pPr algn="l" eaLnBrk="0" hangingPunct="0">
              <a:spcBef>
                <a:spcPct val="0"/>
              </a:spcBef>
              <a:buClrTx/>
              <a:buFontTx/>
              <a:buNone/>
              <a:tabLst>
                <a:tab pos="682625" algn="l"/>
                <a:tab pos="1833563" algn="l"/>
              </a:tabLst>
            </a:pPr>
            <a:r>
              <a:rPr lang="en-US">
                <a:solidFill>
                  <a:srgbClr val="000000"/>
                </a:solidFill>
                <a:latin typeface="Courier New" pitchFamily="49" charset="0"/>
              </a:rPr>
              <a:t>ORA-00934: group function is not allowed here</a:t>
            </a:r>
          </a:p>
        </p:txBody>
      </p:sp>
      <p:sp>
        <p:nvSpPr>
          <p:cNvPr id="402447" name="Text Box 15"/>
          <p:cNvSpPr txBox="1">
            <a:spLocks noChangeArrowheads="1"/>
          </p:cNvSpPr>
          <p:nvPr/>
        </p:nvSpPr>
        <p:spPr bwMode="auto">
          <a:xfrm>
            <a:off x="1600200" y="5592763"/>
            <a:ext cx="5881688" cy="396875"/>
          </a:xfrm>
          <a:prstGeom prst="rect">
            <a:avLst/>
          </a:prstGeom>
          <a:noFill/>
          <a:ln w="28575">
            <a:noFill/>
            <a:miter lim="800000"/>
            <a:headEnd type="none" w="sm" len="sm"/>
            <a:tailEnd type="none" w="sm" len="sm"/>
          </a:ln>
          <a:effectLst/>
        </p:spPr>
        <p:txBody>
          <a:bodyPr wrap="none">
            <a:spAutoFit/>
          </a:bodyPr>
          <a:lstStyle/>
          <a:p>
            <a:pPr defTabSz="228600"/>
            <a:r>
              <a:rPr lang="en-US" sz="2000">
                <a:solidFill>
                  <a:srgbClr val="FF3300"/>
                </a:solidFill>
              </a:rPr>
              <a:t>Cannot use the </a:t>
            </a:r>
            <a:r>
              <a:rPr lang="en-US" sz="2000">
                <a:solidFill>
                  <a:srgbClr val="FF3300"/>
                </a:solidFill>
                <a:latin typeface="Courier New" pitchFamily="49" charset="0"/>
              </a:rPr>
              <a:t>WHERE</a:t>
            </a:r>
            <a:r>
              <a:rPr lang="en-US" sz="2000">
                <a:solidFill>
                  <a:srgbClr val="FF3300"/>
                </a:solidFill>
              </a:rPr>
              <a:t> clause to restrict groups</a:t>
            </a: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502" name="Rectangle 22"/>
          <p:cNvSpPr>
            <a:spLocks noGrp="1" noChangeArrowheads="1"/>
          </p:cNvSpPr>
          <p:nvPr>
            <p:ph type="title"/>
          </p:nvPr>
        </p:nvSpPr>
        <p:spPr/>
        <p:txBody>
          <a:bodyPr/>
          <a:lstStyle/>
          <a:p>
            <a:r>
              <a:rPr lang="en-US"/>
              <a:t>Restricting Group Results</a:t>
            </a:r>
          </a:p>
        </p:txBody>
      </p:sp>
      <p:pic>
        <p:nvPicPr>
          <p:cNvPr id="404482" name="Picture 2"/>
          <p:cNvPicPr>
            <a:picLocks noChangeAspect="1" noChangeArrowheads="1"/>
          </p:cNvPicPr>
          <p:nvPr/>
        </p:nvPicPr>
        <p:blipFill>
          <a:blip r:embed="rId3" cstate="print"/>
          <a:srcRect/>
          <a:stretch>
            <a:fillRect/>
          </a:stretch>
        </p:blipFill>
        <p:spPr bwMode="auto">
          <a:xfrm>
            <a:off x="866775" y="6105525"/>
            <a:ext cx="2560638" cy="219075"/>
          </a:xfrm>
          <a:prstGeom prst="rect">
            <a:avLst/>
          </a:prstGeom>
          <a:noFill/>
          <a:ln w="25400">
            <a:noFill/>
            <a:miter lim="800000"/>
            <a:headEnd type="none" w="sm" len="sm"/>
            <a:tailEnd type="none" w="sm" len="sm"/>
          </a:ln>
          <a:effectLst/>
        </p:spPr>
      </p:pic>
      <p:sp>
        <p:nvSpPr>
          <p:cNvPr id="404485" name="Rectangle 5"/>
          <p:cNvSpPr>
            <a:spLocks noChangeArrowheads="1"/>
          </p:cNvSpPr>
          <p:nvPr/>
        </p:nvSpPr>
        <p:spPr bwMode="auto">
          <a:xfrm>
            <a:off x="779463" y="1763713"/>
            <a:ext cx="1412875" cy="366712"/>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latin typeface="Courier New" pitchFamily="49" charset="0"/>
              </a:rPr>
              <a:t>EMPLOYEES</a:t>
            </a:r>
          </a:p>
        </p:txBody>
      </p:sp>
      <p:pic>
        <p:nvPicPr>
          <p:cNvPr id="404486" name="Picture 6"/>
          <p:cNvPicPr>
            <a:picLocks noChangeAspect="1" noChangeArrowheads="1"/>
          </p:cNvPicPr>
          <p:nvPr/>
        </p:nvPicPr>
        <p:blipFill>
          <a:blip r:embed="rId4" cstate="print"/>
          <a:srcRect/>
          <a:stretch>
            <a:fillRect/>
          </a:stretch>
        </p:blipFill>
        <p:spPr bwMode="gray">
          <a:xfrm>
            <a:off x="866775" y="2043113"/>
            <a:ext cx="2533650" cy="3162300"/>
          </a:xfrm>
          <a:prstGeom prst="rect">
            <a:avLst/>
          </a:prstGeom>
          <a:noFill/>
          <a:ln w="25400">
            <a:noFill/>
            <a:miter lim="800000"/>
            <a:headEnd type="none" w="sm" len="sm"/>
            <a:tailEnd type="none" w="sm" len="sm"/>
          </a:ln>
          <a:effectLst/>
        </p:spPr>
      </p:pic>
      <p:pic>
        <p:nvPicPr>
          <p:cNvPr id="404487" name="Picture 7"/>
          <p:cNvPicPr>
            <a:picLocks noChangeAspect="1" noChangeArrowheads="1"/>
          </p:cNvPicPr>
          <p:nvPr/>
        </p:nvPicPr>
        <p:blipFill>
          <a:blip r:embed="rId5" cstate="print"/>
          <a:srcRect/>
          <a:stretch>
            <a:fillRect/>
          </a:stretch>
        </p:blipFill>
        <p:spPr bwMode="auto">
          <a:xfrm>
            <a:off x="866775" y="5434013"/>
            <a:ext cx="2533650" cy="676275"/>
          </a:xfrm>
          <a:prstGeom prst="rect">
            <a:avLst/>
          </a:prstGeom>
          <a:noFill/>
          <a:ln w="25400">
            <a:noFill/>
            <a:miter lim="800000"/>
            <a:headEnd type="none" w="sm" len="sm"/>
            <a:tailEnd type="none" w="sm" len="sm"/>
          </a:ln>
          <a:effectLst/>
        </p:spPr>
      </p:pic>
      <p:pic>
        <p:nvPicPr>
          <p:cNvPr id="404489" name="Picture 9"/>
          <p:cNvPicPr>
            <a:picLocks noChangeAspect="1" noChangeArrowheads="1"/>
          </p:cNvPicPr>
          <p:nvPr/>
        </p:nvPicPr>
        <p:blipFill>
          <a:blip r:embed="rId6" cstate="print"/>
          <a:srcRect/>
          <a:stretch>
            <a:fillRect/>
          </a:stretch>
        </p:blipFill>
        <p:spPr bwMode="gray">
          <a:xfrm>
            <a:off x="5643563" y="3636963"/>
            <a:ext cx="2543175" cy="1133475"/>
          </a:xfrm>
          <a:prstGeom prst="rect">
            <a:avLst/>
          </a:prstGeom>
          <a:noFill/>
          <a:ln w="25400">
            <a:noFill/>
            <a:miter lim="800000"/>
            <a:headEnd type="none" w="sm" len="sm"/>
            <a:tailEnd type="none" w="sm" len="sm"/>
          </a:ln>
          <a:effectLst/>
        </p:spPr>
      </p:pic>
      <p:sp>
        <p:nvSpPr>
          <p:cNvPr id="404490" name="Text Box 10"/>
          <p:cNvSpPr txBox="1">
            <a:spLocks noChangeArrowheads="1"/>
          </p:cNvSpPr>
          <p:nvPr/>
        </p:nvSpPr>
        <p:spPr bwMode="auto">
          <a:xfrm>
            <a:off x="827088" y="5037138"/>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sp>
        <p:nvSpPr>
          <p:cNvPr id="404491" name="Rectangle 11"/>
          <p:cNvSpPr>
            <a:spLocks noChangeArrowheads="1"/>
          </p:cNvSpPr>
          <p:nvPr/>
        </p:nvSpPr>
        <p:spPr bwMode="auto">
          <a:xfrm>
            <a:off x="941388" y="2336800"/>
            <a:ext cx="2427287" cy="576263"/>
          </a:xfrm>
          <a:prstGeom prst="rect">
            <a:avLst/>
          </a:prstGeom>
          <a:noFill/>
          <a:ln w="25400">
            <a:solidFill>
              <a:srgbClr val="FF5050"/>
            </a:solidFill>
            <a:miter lim="800000"/>
            <a:headEnd/>
            <a:tailEnd/>
          </a:ln>
          <a:effectLst/>
        </p:spPr>
        <p:txBody>
          <a:bodyPr wrap="none" anchor="ctr"/>
          <a:lstStyle/>
          <a:p>
            <a:endParaRPr lang="en-US"/>
          </a:p>
        </p:txBody>
      </p:sp>
      <p:sp>
        <p:nvSpPr>
          <p:cNvPr id="404492" name="Rectangle 12"/>
          <p:cNvSpPr>
            <a:spLocks noChangeArrowheads="1"/>
          </p:cNvSpPr>
          <p:nvPr/>
        </p:nvSpPr>
        <p:spPr bwMode="auto">
          <a:xfrm>
            <a:off x="2543175" y="2351088"/>
            <a:ext cx="765175" cy="147637"/>
          </a:xfrm>
          <a:prstGeom prst="rect">
            <a:avLst/>
          </a:prstGeom>
          <a:noFill/>
          <a:ln w="25400">
            <a:solidFill>
              <a:srgbClr val="FF5050"/>
            </a:solidFill>
            <a:miter lim="800000"/>
            <a:headEnd/>
            <a:tailEnd/>
          </a:ln>
          <a:effectLst/>
        </p:spPr>
        <p:txBody>
          <a:bodyPr wrap="none" anchor="ctr"/>
          <a:lstStyle/>
          <a:p>
            <a:endParaRPr lang="en-US"/>
          </a:p>
        </p:txBody>
      </p:sp>
      <p:sp>
        <p:nvSpPr>
          <p:cNvPr id="404493" name="Rectangle 13"/>
          <p:cNvSpPr>
            <a:spLocks noChangeArrowheads="1"/>
          </p:cNvSpPr>
          <p:nvPr/>
        </p:nvSpPr>
        <p:spPr bwMode="auto">
          <a:xfrm>
            <a:off x="941388" y="2963863"/>
            <a:ext cx="2427287" cy="576262"/>
          </a:xfrm>
          <a:prstGeom prst="rect">
            <a:avLst/>
          </a:prstGeom>
          <a:noFill/>
          <a:ln w="25400">
            <a:solidFill>
              <a:srgbClr val="FF5050"/>
            </a:solidFill>
            <a:miter lim="800000"/>
            <a:headEnd/>
            <a:tailEnd/>
          </a:ln>
          <a:effectLst/>
        </p:spPr>
        <p:txBody>
          <a:bodyPr wrap="none" anchor="ctr"/>
          <a:lstStyle/>
          <a:p>
            <a:endParaRPr lang="en-US"/>
          </a:p>
        </p:txBody>
      </p:sp>
      <p:sp>
        <p:nvSpPr>
          <p:cNvPr id="404494" name="Rectangle 14"/>
          <p:cNvSpPr>
            <a:spLocks noChangeArrowheads="1"/>
          </p:cNvSpPr>
          <p:nvPr/>
        </p:nvSpPr>
        <p:spPr bwMode="auto">
          <a:xfrm>
            <a:off x="2578100" y="4854575"/>
            <a:ext cx="730250" cy="136525"/>
          </a:xfrm>
          <a:prstGeom prst="rect">
            <a:avLst/>
          </a:prstGeom>
          <a:noFill/>
          <a:ln w="25400">
            <a:solidFill>
              <a:srgbClr val="FF5050"/>
            </a:solidFill>
            <a:miter lim="800000"/>
            <a:headEnd/>
            <a:tailEnd/>
          </a:ln>
          <a:effectLst/>
        </p:spPr>
        <p:txBody>
          <a:bodyPr wrap="none" anchor="ctr"/>
          <a:lstStyle/>
          <a:p>
            <a:endParaRPr lang="en-US"/>
          </a:p>
        </p:txBody>
      </p:sp>
      <p:sp>
        <p:nvSpPr>
          <p:cNvPr id="404495" name="Rectangle 15"/>
          <p:cNvSpPr>
            <a:spLocks noChangeArrowheads="1"/>
          </p:cNvSpPr>
          <p:nvPr/>
        </p:nvSpPr>
        <p:spPr bwMode="auto">
          <a:xfrm>
            <a:off x="941388" y="3603625"/>
            <a:ext cx="2427287" cy="968375"/>
          </a:xfrm>
          <a:prstGeom prst="rect">
            <a:avLst/>
          </a:prstGeom>
          <a:noFill/>
          <a:ln w="25400">
            <a:solidFill>
              <a:srgbClr val="FF5050"/>
            </a:solidFill>
            <a:miter lim="800000"/>
            <a:headEnd/>
            <a:tailEnd/>
          </a:ln>
          <a:effectLst/>
        </p:spPr>
        <p:txBody>
          <a:bodyPr wrap="none" anchor="ctr"/>
          <a:lstStyle/>
          <a:p>
            <a:endParaRPr lang="en-US"/>
          </a:p>
        </p:txBody>
      </p:sp>
      <p:sp>
        <p:nvSpPr>
          <p:cNvPr id="404496" name="Rectangle 16"/>
          <p:cNvSpPr>
            <a:spLocks noChangeArrowheads="1"/>
          </p:cNvSpPr>
          <p:nvPr/>
        </p:nvSpPr>
        <p:spPr bwMode="auto">
          <a:xfrm>
            <a:off x="941388" y="4624388"/>
            <a:ext cx="2427287" cy="576262"/>
          </a:xfrm>
          <a:prstGeom prst="rect">
            <a:avLst/>
          </a:prstGeom>
          <a:noFill/>
          <a:ln w="25400">
            <a:solidFill>
              <a:srgbClr val="FF5050"/>
            </a:solidFill>
            <a:miter lim="800000"/>
            <a:headEnd/>
            <a:tailEnd/>
          </a:ln>
          <a:effectLst/>
        </p:spPr>
        <p:txBody>
          <a:bodyPr wrap="none" anchor="ctr"/>
          <a:lstStyle/>
          <a:p>
            <a:endParaRPr lang="en-US"/>
          </a:p>
        </p:txBody>
      </p:sp>
      <p:sp>
        <p:nvSpPr>
          <p:cNvPr id="404497" name="Rectangle 17"/>
          <p:cNvSpPr>
            <a:spLocks noChangeArrowheads="1"/>
          </p:cNvSpPr>
          <p:nvPr/>
        </p:nvSpPr>
        <p:spPr bwMode="auto">
          <a:xfrm>
            <a:off x="941388" y="5645150"/>
            <a:ext cx="2427287" cy="411163"/>
          </a:xfrm>
          <a:prstGeom prst="rect">
            <a:avLst/>
          </a:prstGeom>
          <a:noFill/>
          <a:ln w="25400">
            <a:solidFill>
              <a:srgbClr val="FF5050"/>
            </a:solidFill>
            <a:miter lim="800000"/>
            <a:headEnd/>
            <a:tailEnd/>
          </a:ln>
          <a:effectLst/>
        </p:spPr>
        <p:txBody>
          <a:bodyPr wrap="none" anchor="ctr"/>
          <a:lstStyle/>
          <a:p>
            <a:endParaRPr lang="en-US"/>
          </a:p>
        </p:txBody>
      </p:sp>
      <p:sp>
        <p:nvSpPr>
          <p:cNvPr id="404498" name="Rectangle 18"/>
          <p:cNvSpPr>
            <a:spLocks noChangeArrowheads="1"/>
          </p:cNvSpPr>
          <p:nvPr/>
        </p:nvSpPr>
        <p:spPr bwMode="auto">
          <a:xfrm>
            <a:off x="2578100" y="5684838"/>
            <a:ext cx="730250" cy="136525"/>
          </a:xfrm>
          <a:prstGeom prst="rect">
            <a:avLst/>
          </a:prstGeom>
          <a:noFill/>
          <a:ln w="25400">
            <a:solidFill>
              <a:srgbClr val="FF5050"/>
            </a:solidFill>
            <a:miter lim="800000"/>
            <a:headEnd/>
            <a:tailEnd/>
          </a:ln>
          <a:effectLst/>
        </p:spPr>
        <p:txBody>
          <a:bodyPr wrap="none" anchor="ctr"/>
          <a:lstStyle/>
          <a:p>
            <a:endParaRPr lang="en-US"/>
          </a:p>
        </p:txBody>
      </p:sp>
      <p:sp>
        <p:nvSpPr>
          <p:cNvPr id="404500" name="Freeform 20"/>
          <p:cNvSpPr>
            <a:spLocks/>
          </p:cNvSpPr>
          <p:nvPr/>
        </p:nvSpPr>
        <p:spPr bwMode="ltGray">
          <a:xfrm>
            <a:off x="3390900" y="2043113"/>
            <a:ext cx="2249488" cy="4321175"/>
          </a:xfrm>
          <a:custGeom>
            <a:avLst/>
            <a:gdLst/>
            <a:ahLst/>
            <a:cxnLst>
              <a:cxn ang="0">
                <a:pos x="0" y="2721"/>
              </a:cxn>
              <a:cxn ang="0">
                <a:pos x="0" y="0"/>
              </a:cxn>
              <a:cxn ang="0">
                <a:pos x="1686" y="1016"/>
              </a:cxn>
              <a:cxn ang="0">
                <a:pos x="1686" y="1705"/>
              </a:cxn>
              <a:cxn ang="0">
                <a:pos x="0" y="2721"/>
              </a:cxn>
            </a:cxnLst>
            <a:rect l="0" t="0" r="r" b="b"/>
            <a:pathLst>
              <a:path w="1687" h="2722">
                <a:moveTo>
                  <a:pt x="0" y="2721"/>
                </a:moveTo>
                <a:lnTo>
                  <a:pt x="0" y="0"/>
                </a:lnTo>
                <a:lnTo>
                  <a:pt x="1686" y="1016"/>
                </a:lnTo>
                <a:lnTo>
                  <a:pt x="1686" y="1705"/>
                </a:lnTo>
                <a:lnTo>
                  <a:pt x="0" y="2721"/>
                </a:lnTo>
              </a:path>
            </a:pathLst>
          </a:custGeom>
          <a:solidFill>
            <a:srgbClr val="FFCC99">
              <a:alpha val="50000"/>
            </a:srgbClr>
          </a:solidFill>
          <a:ln w="9525" cap="rnd">
            <a:noFill/>
            <a:round/>
            <a:headEnd type="none" w="sm" len="sm"/>
            <a:tailEnd type="none" w="sm" len="sm"/>
          </a:ln>
          <a:effectLst/>
        </p:spPr>
        <p:txBody>
          <a:bodyPr/>
          <a:lstStyle/>
          <a:p>
            <a:endParaRPr lang="en-US"/>
          </a:p>
        </p:txBody>
      </p:sp>
      <p:sp>
        <p:nvSpPr>
          <p:cNvPr id="404484" name="Rectangle 4"/>
          <p:cNvSpPr>
            <a:spLocks noChangeArrowheads="1"/>
          </p:cNvSpPr>
          <p:nvPr/>
        </p:nvSpPr>
        <p:spPr bwMode="auto">
          <a:xfrm>
            <a:off x="3530600" y="3489325"/>
            <a:ext cx="1847850" cy="1739900"/>
          </a:xfrm>
          <a:prstGeom prst="rect">
            <a:avLst/>
          </a:prstGeom>
          <a:noFill/>
          <a:ln w="9525">
            <a:noFill/>
            <a:miter lim="800000"/>
            <a:headEnd/>
            <a:tailEnd/>
          </a:ln>
          <a:effectLst/>
        </p:spPr>
        <p:txBody>
          <a:bodyPr wrap="none" lIns="92075" tIns="46038" rIns="92075" bIns="46038">
            <a:spAutoFit/>
          </a:bodyPr>
          <a:lstStyle/>
          <a:p>
            <a:pPr eaLnBrk="0" hangingPunct="0">
              <a:spcBef>
                <a:spcPct val="0"/>
              </a:spcBef>
              <a:buClrTx/>
              <a:buFontTx/>
              <a:buNone/>
            </a:pPr>
            <a:r>
              <a:rPr lang="en-US"/>
              <a:t>The maximum</a:t>
            </a:r>
            <a:br>
              <a:rPr lang="en-US"/>
            </a:br>
            <a:r>
              <a:rPr lang="en-US"/>
              <a:t>salary</a:t>
            </a:r>
            <a:br>
              <a:rPr lang="en-US"/>
            </a:br>
            <a:r>
              <a:rPr lang="en-US"/>
              <a:t>per department</a:t>
            </a:r>
          </a:p>
          <a:p>
            <a:pPr eaLnBrk="0" hangingPunct="0">
              <a:spcBef>
                <a:spcPct val="0"/>
              </a:spcBef>
              <a:buClrTx/>
              <a:buFontTx/>
              <a:buNone/>
            </a:pPr>
            <a:r>
              <a:rPr lang="en-US"/>
              <a:t>when it is</a:t>
            </a:r>
          </a:p>
          <a:p>
            <a:pPr eaLnBrk="0" hangingPunct="0">
              <a:spcBef>
                <a:spcPct val="0"/>
              </a:spcBef>
              <a:buClrTx/>
              <a:buFontTx/>
              <a:buNone/>
            </a:pPr>
            <a:r>
              <a:rPr lang="en-US"/>
              <a:t>greater than</a:t>
            </a:r>
            <a:br>
              <a:rPr lang="en-US"/>
            </a:br>
            <a:r>
              <a:rPr lang="en-US"/>
              <a:t>$10,000</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2" name="Rectangle 4"/>
          <p:cNvSpPr>
            <a:spLocks noGrp="1" noChangeArrowheads="1"/>
          </p:cNvSpPr>
          <p:nvPr>
            <p:ph type="title"/>
          </p:nvPr>
        </p:nvSpPr>
        <p:spPr/>
        <p:txBody>
          <a:bodyPr/>
          <a:lstStyle/>
          <a:p>
            <a:r>
              <a:rPr lang="en-US"/>
              <a:t>Objectives</a:t>
            </a:r>
          </a:p>
        </p:txBody>
      </p:sp>
      <p:sp>
        <p:nvSpPr>
          <p:cNvPr id="365573" name="Rectangle 5"/>
          <p:cNvSpPr>
            <a:spLocks noGrp="1" noChangeArrowheads="1"/>
          </p:cNvSpPr>
          <p:nvPr>
            <p:ph type="body" idx="1"/>
          </p:nvPr>
        </p:nvSpPr>
        <p:spPr>
          <a:xfrm>
            <a:off x="863600" y="1816100"/>
            <a:ext cx="7366000" cy="2636838"/>
          </a:xfrm>
        </p:spPr>
        <p:txBody>
          <a:bodyPr/>
          <a:lstStyle/>
          <a:p>
            <a:pPr>
              <a:spcBef>
                <a:spcPct val="0"/>
              </a:spcBef>
            </a:pPr>
            <a:r>
              <a:rPr lang="en-US"/>
              <a:t>After completing this lesson, you should be able to do the following:</a:t>
            </a:r>
          </a:p>
          <a:p>
            <a:pPr lvl="1"/>
            <a:r>
              <a:rPr lang="en-US"/>
              <a:t>Identify the available group functions</a:t>
            </a:r>
          </a:p>
          <a:p>
            <a:pPr lvl="1"/>
            <a:r>
              <a:rPr lang="en-US"/>
              <a:t>Describe the use of group functions</a:t>
            </a:r>
          </a:p>
          <a:p>
            <a:pPr lvl="1"/>
            <a:r>
              <a:rPr lang="en-US"/>
              <a:t>Group data by using the </a:t>
            </a:r>
            <a:r>
              <a:rPr lang="en-US">
                <a:latin typeface="Courier New" pitchFamily="49" charset="0"/>
              </a:rPr>
              <a:t>GROUP BY</a:t>
            </a:r>
            <a:r>
              <a:rPr lang="en-US"/>
              <a:t> clause</a:t>
            </a:r>
          </a:p>
          <a:p>
            <a:pPr lvl="1"/>
            <a:r>
              <a:rPr lang="en-US"/>
              <a:t>Include or exclude grouped rows by using the </a:t>
            </a:r>
            <a:r>
              <a:rPr lang="en-US">
                <a:latin typeface="Courier New" pitchFamily="49" charset="0"/>
              </a:rPr>
              <a:t>HAVING</a:t>
            </a:r>
            <a:r>
              <a:rPr lang="en-US"/>
              <a:t> clause</a:t>
            </a:r>
          </a:p>
        </p:txBody>
      </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45" name="Rectangle 17"/>
          <p:cNvSpPr>
            <a:spLocks noChangeArrowheads="1"/>
          </p:cNvSpPr>
          <p:nvPr/>
        </p:nvSpPr>
        <p:spPr bwMode="blackGray">
          <a:xfrm>
            <a:off x="866775" y="4265613"/>
            <a:ext cx="7272338" cy="1728787"/>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column</a:t>
            </a:r>
            <a:r>
              <a:rPr lang="en-US">
                <a:solidFill>
                  <a:srgbClr val="000000"/>
                </a:solidFill>
                <a:latin typeface="Courier New" pitchFamily="49" charset="0"/>
              </a:rPr>
              <a:t>, </a:t>
            </a:r>
            <a:r>
              <a:rPr lang="en-US" i="1">
                <a:solidFill>
                  <a:srgbClr val="000000"/>
                </a:solidFill>
                <a:latin typeface="Courier New" pitchFamily="49" charset="0"/>
              </a:rPr>
              <a:t>group_function</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[GROUP BY </a:t>
            </a:r>
            <a:r>
              <a:rPr lang="en-US" i="1">
                <a:solidFill>
                  <a:srgbClr val="000000"/>
                </a:solidFill>
                <a:latin typeface="Courier New" pitchFamily="49" charset="0"/>
              </a:rPr>
              <a:t>group_by_expression</a:t>
            </a:r>
            <a:r>
              <a:rPr lang="en-US">
                <a:solidFill>
                  <a:srgbClr val="000000"/>
                </a:solidFill>
                <a:latin typeface="Courier New" pitchFamily="49" charset="0"/>
              </a:rPr>
              <a:t>]</a:t>
            </a:r>
            <a:endParaRPr lang="en-US" i="1">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[HAVING   </a:t>
            </a:r>
            <a:r>
              <a:rPr lang="en-US" i="1">
                <a:solidFill>
                  <a:srgbClr val="000000"/>
                </a:solidFill>
                <a:latin typeface="Courier New" pitchFamily="49" charset="0"/>
              </a:rPr>
              <a:t>group_condition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[ORDER BY </a:t>
            </a:r>
            <a:r>
              <a:rPr lang="en-US" i="1">
                <a:solidFill>
                  <a:srgbClr val="000000"/>
                </a:solidFill>
                <a:latin typeface="Courier New" pitchFamily="49" charset="0"/>
              </a:rPr>
              <a:t>column</a:t>
            </a:r>
            <a:r>
              <a:rPr lang="en-US">
                <a:solidFill>
                  <a:srgbClr val="000000"/>
                </a:solidFill>
                <a:latin typeface="Courier New" pitchFamily="49" charset="0"/>
              </a:rPr>
              <a:t>];</a:t>
            </a:r>
          </a:p>
        </p:txBody>
      </p:sp>
      <p:sp>
        <p:nvSpPr>
          <p:cNvPr id="406543" name="Rectangle 15"/>
          <p:cNvSpPr>
            <a:spLocks noGrp="1" noChangeArrowheads="1"/>
          </p:cNvSpPr>
          <p:nvPr>
            <p:ph type="title"/>
          </p:nvPr>
        </p:nvSpPr>
        <p:spPr/>
        <p:txBody>
          <a:bodyPr/>
          <a:lstStyle/>
          <a:p>
            <a:r>
              <a:rPr lang="en-US"/>
              <a:t>Restricting Group Results </a:t>
            </a:r>
            <a:br>
              <a:rPr lang="en-US"/>
            </a:br>
            <a:r>
              <a:rPr lang="en-US"/>
              <a:t>with the </a:t>
            </a:r>
            <a:r>
              <a:rPr lang="en-US">
                <a:latin typeface="Courier New" pitchFamily="49" charset="0"/>
              </a:rPr>
              <a:t>HAVING</a:t>
            </a:r>
            <a:r>
              <a:rPr lang="en-US"/>
              <a:t> Clause</a:t>
            </a:r>
          </a:p>
        </p:txBody>
      </p:sp>
      <p:sp>
        <p:nvSpPr>
          <p:cNvPr id="406544" name="Rectangle 16"/>
          <p:cNvSpPr>
            <a:spLocks noGrp="1" noChangeArrowheads="1"/>
          </p:cNvSpPr>
          <p:nvPr>
            <p:ph type="body" idx="1"/>
          </p:nvPr>
        </p:nvSpPr>
        <p:spPr>
          <a:xfrm>
            <a:off x="863600" y="1816100"/>
            <a:ext cx="7366000" cy="2235200"/>
          </a:xfrm>
        </p:spPr>
        <p:txBody>
          <a:bodyPr/>
          <a:lstStyle/>
          <a:p>
            <a:r>
              <a:rPr lang="en-US"/>
              <a:t>When you use the </a:t>
            </a:r>
            <a:r>
              <a:rPr lang="en-US">
                <a:latin typeface="Courier New" pitchFamily="49" charset="0"/>
              </a:rPr>
              <a:t>HAVING</a:t>
            </a:r>
            <a:r>
              <a:rPr lang="en-US"/>
              <a:t> clause, the Oracle server restricts groups as follows:</a:t>
            </a:r>
          </a:p>
          <a:p>
            <a:pPr lvl="1">
              <a:buFont typeface="Arial" charset="0"/>
              <a:buNone/>
            </a:pPr>
            <a:r>
              <a:rPr lang="en-US"/>
              <a:t>1.	Rows are grouped.</a:t>
            </a:r>
          </a:p>
          <a:p>
            <a:pPr lvl="1">
              <a:buFont typeface="Arial" charset="0"/>
              <a:buNone/>
            </a:pPr>
            <a:r>
              <a:rPr lang="en-US"/>
              <a:t>2.	The group function is applied.</a:t>
            </a:r>
          </a:p>
          <a:p>
            <a:pPr lvl="1">
              <a:buFont typeface="Arial" charset="0"/>
              <a:buNone/>
            </a:pPr>
            <a:r>
              <a:rPr lang="en-US"/>
              <a:t>3.	Groups matching the </a:t>
            </a:r>
            <a:r>
              <a:rPr lang="en-US">
                <a:latin typeface="Courier New" pitchFamily="49" charset="0"/>
              </a:rPr>
              <a:t>HAVING</a:t>
            </a:r>
            <a:r>
              <a:rPr lang="en-US"/>
              <a:t> clause are displayed.</a:t>
            </a:r>
          </a:p>
        </p:txBody>
      </p:sp>
      <p:sp>
        <p:nvSpPr>
          <p:cNvPr id="406534" name="Rectangle 6"/>
          <p:cNvSpPr>
            <a:spLocks noChangeArrowheads="1"/>
          </p:cNvSpPr>
          <p:nvPr/>
        </p:nvSpPr>
        <p:spPr bwMode="auto">
          <a:xfrm>
            <a:off x="912813" y="5432425"/>
            <a:ext cx="4138612" cy="266700"/>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85" name="Rectangle 9"/>
          <p:cNvSpPr>
            <a:spLocks noChangeArrowheads="1"/>
          </p:cNvSpPr>
          <p:nvPr/>
        </p:nvSpPr>
        <p:spPr bwMode="blackGray">
          <a:xfrm>
            <a:off x="866775" y="1828800"/>
            <a:ext cx="7300913" cy="12239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department_id, MAX(salary)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GROUP BY department_id</a:t>
            </a:r>
          </a:p>
          <a:p>
            <a:pPr algn="l" eaLnBrk="0" hangingPunct="0">
              <a:spcBef>
                <a:spcPct val="0"/>
              </a:spcBef>
              <a:buClrTx/>
              <a:buFontTx/>
              <a:buNone/>
              <a:tabLst>
                <a:tab pos="1200150" algn="l"/>
              </a:tabLst>
            </a:pPr>
            <a:r>
              <a:rPr lang="en-US">
                <a:solidFill>
                  <a:srgbClr val="000000"/>
                </a:solidFill>
                <a:latin typeface="Courier New" pitchFamily="49" charset="0"/>
              </a:rPr>
              <a:t>HAVING   MAX(salary)&gt;10000 ;</a:t>
            </a:r>
          </a:p>
        </p:txBody>
      </p:sp>
      <p:sp>
        <p:nvSpPr>
          <p:cNvPr id="408584" name="Rectangle 8"/>
          <p:cNvSpPr>
            <a:spLocks noGrp="1" noChangeArrowheads="1"/>
          </p:cNvSpPr>
          <p:nvPr>
            <p:ph type="title"/>
          </p:nvPr>
        </p:nvSpPr>
        <p:spPr/>
        <p:txBody>
          <a:bodyPr/>
          <a:lstStyle/>
          <a:p>
            <a:r>
              <a:rPr lang="en-US"/>
              <a:t>Using the </a:t>
            </a:r>
            <a:r>
              <a:rPr lang="en-US">
                <a:latin typeface="Courier New" pitchFamily="49" charset="0"/>
              </a:rPr>
              <a:t>HAVING</a:t>
            </a:r>
            <a:r>
              <a:rPr lang="en-US"/>
              <a:t> Clause</a:t>
            </a:r>
          </a:p>
        </p:txBody>
      </p:sp>
      <p:sp>
        <p:nvSpPr>
          <p:cNvPr id="408581" name="Rectangle 5"/>
          <p:cNvSpPr>
            <a:spLocks noChangeArrowheads="1"/>
          </p:cNvSpPr>
          <p:nvPr/>
        </p:nvSpPr>
        <p:spPr bwMode="auto">
          <a:xfrm>
            <a:off x="904875" y="2717800"/>
            <a:ext cx="3686175" cy="266700"/>
          </a:xfrm>
          <a:prstGeom prst="rect">
            <a:avLst/>
          </a:prstGeom>
          <a:noFill/>
          <a:ln w="28575">
            <a:solidFill>
              <a:srgbClr val="FF5050"/>
            </a:solidFill>
            <a:miter lim="800000"/>
            <a:headEnd/>
            <a:tailEnd/>
          </a:ln>
          <a:effectLst/>
        </p:spPr>
        <p:txBody>
          <a:bodyPr wrap="none" anchor="ctr"/>
          <a:lstStyle/>
          <a:p>
            <a:endParaRPr lang="en-US"/>
          </a:p>
        </p:txBody>
      </p:sp>
      <p:pic>
        <p:nvPicPr>
          <p:cNvPr id="408582" name="Picture 6"/>
          <p:cNvPicPr>
            <a:picLocks noChangeAspect="1" noChangeArrowheads="1"/>
          </p:cNvPicPr>
          <p:nvPr/>
        </p:nvPicPr>
        <p:blipFill>
          <a:blip r:embed="rId3" cstate="print"/>
          <a:srcRect/>
          <a:stretch>
            <a:fillRect/>
          </a:stretch>
        </p:blipFill>
        <p:spPr bwMode="gray">
          <a:xfrm>
            <a:off x="852488" y="3170238"/>
            <a:ext cx="7305675" cy="1152525"/>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35" name="Rectangle 11"/>
          <p:cNvSpPr>
            <a:spLocks noChangeArrowheads="1"/>
          </p:cNvSpPr>
          <p:nvPr/>
        </p:nvSpPr>
        <p:spPr bwMode="blackGray">
          <a:xfrm>
            <a:off x="866775" y="1858963"/>
            <a:ext cx="7300913" cy="17113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job_id, SUM(salary) PAYROLL</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job_id NOT LIKE '%REP%'</a:t>
            </a:r>
          </a:p>
          <a:p>
            <a:pPr algn="l" eaLnBrk="0" hangingPunct="0">
              <a:spcBef>
                <a:spcPct val="0"/>
              </a:spcBef>
              <a:buClrTx/>
              <a:buFontTx/>
              <a:buNone/>
              <a:tabLst>
                <a:tab pos="1200150" algn="l"/>
              </a:tabLst>
            </a:pPr>
            <a:r>
              <a:rPr lang="en-US">
                <a:solidFill>
                  <a:srgbClr val="000000"/>
                </a:solidFill>
                <a:latin typeface="Courier New" pitchFamily="49" charset="0"/>
              </a:rPr>
              <a:t>GROUP BY job_id</a:t>
            </a:r>
          </a:p>
          <a:p>
            <a:pPr algn="l" eaLnBrk="0" hangingPunct="0">
              <a:spcBef>
                <a:spcPct val="0"/>
              </a:spcBef>
              <a:buClrTx/>
              <a:buFontTx/>
              <a:buNone/>
              <a:tabLst>
                <a:tab pos="1200150" algn="l"/>
              </a:tabLst>
            </a:pPr>
            <a:r>
              <a:rPr lang="en-US">
                <a:solidFill>
                  <a:srgbClr val="000000"/>
                </a:solidFill>
                <a:latin typeface="Courier New" pitchFamily="49" charset="0"/>
              </a:rPr>
              <a:t>HAVING   SUM(salary) &gt; 13000</a:t>
            </a:r>
          </a:p>
          <a:p>
            <a:pPr algn="l" eaLnBrk="0" hangingPunct="0">
              <a:spcBef>
                <a:spcPct val="0"/>
              </a:spcBef>
              <a:buClrTx/>
              <a:buFontTx/>
              <a:buNone/>
              <a:tabLst>
                <a:tab pos="1200150" algn="l"/>
              </a:tabLst>
            </a:pPr>
            <a:r>
              <a:rPr lang="en-US">
                <a:solidFill>
                  <a:srgbClr val="000000"/>
                </a:solidFill>
                <a:latin typeface="Courier New" pitchFamily="49" charset="0"/>
              </a:rPr>
              <a:t>ORDER BY SUM(salary);</a:t>
            </a:r>
          </a:p>
        </p:txBody>
      </p:sp>
      <p:sp>
        <p:nvSpPr>
          <p:cNvPr id="410633" name="Rectangle 9"/>
          <p:cNvSpPr>
            <a:spLocks noGrp="1" noChangeArrowheads="1"/>
          </p:cNvSpPr>
          <p:nvPr>
            <p:ph type="title"/>
          </p:nvPr>
        </p:nvSpPr>
        <p:spPr/>
        <p:txBody>
          <a:bodyPr/>
          <a:lstStyle/>
          <a:p>
            <a:r>
              <a:rPr lang="en-US"/>
              <a:t>Using the </a:t>
            </a:r>
            <a:r>
              <a:rPr lang="en-US">
                <a:latin typeface="Courier New" pitchFamily="49" charset="0"/>
              </a:rPr>
              <a:t>HAVING</a:t>
            </a:r>
            <a:r>
              <a:rPr lang="en-US"/>
              <a:t> Clause</a:t>
            </a:r>
          </a:p>
        </p:txBody>
      </p:sp>
      <p:sp>
        <p:nvSpPr>
          <p:cNvPr id="410629" name="Rectangle 5"/>
          <p:cNvSpPr>
            <a:spLocks noChangeArrowheads="1"/>
          </p:cNvSpPr>
          <p:nvPr/>
        </p:nvSpPr>
        <p:spPr bwMode="auto">
          <a:xfrm>
            <a:off x="915988" y="2986088"/>
            <a:ext cx="3971925" cy="266700"/>
          </a:xfrm>
          <a:prstGeom prst="rect">
            <a:avLst/>
          </a:prstGeom>
          <a:noFill/>
          <a:ln w="28575">
            <a:solidFill>
              <a:srgbClr val="FF5050"/>
            </a:solidFill>
            <a:miter lim="800000"/>
            <a:headEnd/>
            <a:tailEnd/>
          </a:ln>
          <a:effectLst/>
        </p:spPr>
        <p:txBody>
          <a:bodyPr wrap="none" anchor="ctr"/>
          <a:lstStyle/>
          <a:p>
            <a:endParaRPr lang="en-US"/>
          </a:p>
        </p:txBody>
      </p:sp>
      <p:pic>
        <p:nvPicPr>
          <p:cNvPr id="410630" name="Picture 6"/>
          <p:cNvPicPr>
            <a:picLocks noChangeAspect="1" noChangeArrowheads="1"/>
          </p:cNvPicPr>
          <p:nvPr/>
        </p:nvPicPr>
        <p:blipFill>
          <a:blip r:embed="rId3" cstate="print"/>
          <a:srcRect/>
          <a:stretch>
            <a:fillRect/>
          </a:stretch>
        </p:blipFill>
        <p:spPr bwMode="gray">
          <a:xfrm>
            <a:off x="852488" y="3706813"/>
            <a:ext cx="7305675" cy="933450"/>
          </a:xfrm>
          <a:prstGeom prst="rect">
            <a:avLst/>
          </a:prstGeom>
          <a:noFill/>
          <a:ln w="25400">
            <a:noFill/>
            <a:miter lim="800000"/>
            <a:headEnd type="none" w="sm" len="sm"/>
            <a:tailEnd type="none" w="sm" len="sm"/>
          </a:ln>
          <a:effec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88" name="Rectangle 16"/>
          <p:cNvSpPr>
            <a:spLocks noChangeArrowheads="1"/>
          </p:cNvSpPr>
          <p:nvPr/>
        </p:nvSpPr>
        <p:spPr bwMode="blackGray">
          <a:xfrm>
            <a:off x="866775" y="2382838"/>
            <a:ext cx="7300913" cy="9652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MAX(AVG(salary))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GROUP BY department_id;</a:t>
            </a:r>
          </a:p>
        </p:txBody>
      </p:sp>
      <p:sp>
        <p:nvSpPr>
          <p:cNvPr id="412686" name="Rectangle 14"/>
          <p:cNvSpPr>
            <a:spLocks noGrp="1" noChangeArrowheads="1"/>
          </p:cNvSpPr>
          <p:nvPr>
            <p:ph type="title"/>
          </p:nvPr>
        </p:nvSpPr>
        <p:spPr/>
        <p:txBody>
          <a:bodyPr/>
          <a:lstStyle/>
          <a:p>
            <a:r>
              <a:rPr lang="en-US"/>
              <a:t>Nesting Group Functions</a:t>
            </a:r>
          </a:p>
        </p:txBody>
      </p:sp>
      <p:sp>
        <p:nvSpPr>
          <p:cNvPr id="412687" name="Rectangle 15"/>
          <p:cNvSpPr>
            <a:spLocks noGrp="1" noChangeArrowheads="1"/>
          </p:cNvSpPr>
          <p:nvPr>
            <p:ph type="body" idx="1"/>
          </p:nvPr>
        </p:nvSpPr>
        <p:spPr>
          <a:xfrm>
            <a:off x="863600" y="1816100"/>
            <a:ext cx="7366000" cy="360363"/>
          </a:xfrm>
        </p:spPr>
        <p:txBody>
          <a:bodyPr/>
          <a:lstStyle/>
          <a:p>
            <a:r>
              <a:rPr lang="en-US"/>
              <a:t>Display the maximum average salary: </a:t>
            </a:r>
          </a:p>
        </p:txBody>
      </p:sp>
      <p:sp>
        <p:nvSpPr>
          <p:cNvPr id="412678" name="Rectangle 6"/>
          <p:cNvSpPr>
            <a:spLocks noChangeArrowheads="1"/>
          </p:cNvSpPr>
          <p:nvPr/>
        </p:nvSpPr>
        <p:spPr bwMode="auto">
          <a:xfrm>
            <a:off x="2100263" y="2454275"/>
            <a:ext cx="2273300" cy="266700"/>
          </a:xfrm>
          <a:prstGeom prst="rect">
            <a:avLst/>
          </a:prstGeom>
          <a:noFill/>
          <a:ln w="28575">
            <a:solidFill>
              <a:srgbClr val="FF5050"/>
            </a:solidFill>
            <a:miter lim="800000"/>
            <a:headEnd/>
            <a:tailEnd/>
          </a:ln>
          <a:effectLst/>
        </p:spPr>
        <p:txBody>
          <a:bodyPr wrap="none" anchor="ctr"/>
          <a:lstStyle/>
          <a:p>
            <a:endParaRPr lang="en-US"/>
          </a:p>
        </p:txBody>
      </p:sp>
      <p:pic>
        <p:nvPicPr>
          <p:cNvPr id="412679" name="Picture 7"/>
          <p:cNvPicPr>
            <a:picLocks noChangeAspect="1" noChangeArrowheads="1"/>
          </p:cNvPicPr>
          <p:nvPr/>
        </p:nvPicPr>
        <p:blipFill>
          <a:blip r:embed="rId3" cstate="print"/>
          <a:srcRect/>
          <a:stretch>
            <a:fillRect/>
          </a:stretch>
        </p:blipFill>
        <p:spPr bwMode="gray">
          <a:xfrm>
            <a:off x="869950" y="3576638"/>
            <a:ext cx="7305675" cy="514350"/>
          </a:xfrm>
          <a:prstGeom prst="rect">
            <a:avLst/>
          </a:prstGeom>
          <a:noFill/>
          <a:ln w="25400">
            <a:noFill/>
            <a:miter lim="800000"/>
            <a:headEnd type="none" w="sm" len="sm"/>
            <a:tailEnd type="none" w="sm" len="sm"/>
          </a:ln>
          <a:effectLst/>
        </p:spPr>
      </p:pic>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9" name="Rectangle 9"/>
          <p:cNvSpPr>
            <a:spLocks noChangeArrowheads="1"/>
          </p:cNvSpPr>
          <p:nvPr/>
        </p:nvSpPr>
        <p:spPr bwMode="blackGray">
          <a:xfrm>
            <a:off x="866775" y="3662363"/>
            <a:ext cx="7272338" cy="1728787"/>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column</a:t>
            </a:r>
            <a:r>
              <a:rPr lang="en-US">
                <a:solidFill>
                  <a:srgbClr val="000000"/>
                </a:solidFill>
                <a:latin typeface="Courier New" pitchFamily="49" charset="0"/>
              </a:rPr>
              <a:t>, </a:t>
            </a:r>
            <a:r>
              <a:rPr lang="en-US" i="1">
                <a:solidFill>
                  <a:srgbClr val="000000"/>
                </a:solidFill>
                <a:latin typeface="Courier New" pitchFamily="49" charset="0"/>
              </a:rPr>
              <a:t>group_function</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[GROUP BY </a:t>
            </a:r>
            <a:r>
              <a:rPr lang="en-US" i="1">
                <a:solidFill>
                  <a:srgbClr val="000000"/>
                </a:solidFill>
                <a:latin typeface="Courier New" pitchFamily="49" charset="0"/>
              </a:rPr>
              <a:t>group_by_expression</a:t>
            </a:r>
            <a:r>
              <a:rPr lang="en-US">
                <a:solidFill>
                  <a:srgbClr val="000000"/>
                </a:solidFill>
                <a:latin typeface="Courier New" pitchFamily="49" charset="0"/>
              </a:rPr>
              <a:t>]</a:t>
            </a:r>
            <a:endParaRPr lang="en-US" i="1">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[HAVING   </a:t>
            </a:r>
            <a:r>
              <a:rPr lang="en-US" i="1">
                <a:solidFill>
                  <a:srgbClr val="000000"/>
                </a:solidFill>
                <a:latin typeface="Courier New" pitchFamily="49" charset="0"/>
              </a:rPr>
              <a:t>group_condition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[ORDER BY </a:t>
            </a:r>
            <a:r>
              <a:rPr lang="en-US" i="1">
                <a:solidFill>
                  <a:srgbClr val="000000"/>
                </a:solidFill>
                <a:latin typeface="Courier New" pitchFamily="49" charset="0"/>
              </a:rPr>
              <a:t>column</a:t>
            </a:r>
            <a:r>
              <a:rPr lang="en-US">
                <a:solidFill>
                  <a:srgbClr val="000000"/>
                </a:solidFill>
                <a:latin typeface="Courier New" pitchFamily="49" charset="0"/>
              </a:rPr>
              <a:t>];</a:t>
            </a:r>
          </a:p>
        </p:txBody>
      </p:sp>
      <p:sp>
        <p:nvSpPr>
          <p:cNvPr id="414727" name="Rectangle 7"/>
          <p:cNvSpPr>
            <a:spLocks noGrp="1" noChangeArrowheads="1"/>
          </p:cNvSpPr>
          <p:nvPr>
            <p:ph type="title"/>
          </p:nvPr>
        </p:nvSpPr>
        <p:spPr/>
        <p:txBody>
          <a:bodyPr/>
          <a:lstStyle/>
          <a:p>
            <a:r>
              <a:rPr lang="en-US"/>
              <a:t>Summary</a:t>
            </a:r>
          </a:p>
        </p:txBody>
      </p:sp>
      <p:sp>
        <p:nvSpPr>
          <p:cNvPr id="414728" name="Rectangle 8"/>
          <p:cNvSpPr>
            <a:spLocks noGrp="1" noChangeArrowheads="1"/>
          </p:cNvSpPr>
          <p:nvPr>
            <p:ph type="body" idx="1"/>
          </p:nvPr>
        </p:nvSpPr>
        <p:spPr>
          <a:xfrm>
            <a:off x="863600" y="1816100"/>
            <a:ext cx="7366000" cy="1565275"/>
          </a:xfrm>
        </p:spPr>
        <p:txBody>
          <a:bodyPr/>
          <a:lstStyle/>
          <a:p>
            <a:r>
              <a:rPr lang="en-US"/>
              <a:t>In this lesson, you should have learned how to: </a:t>
            </a:r>
          </a:p>
          <a:p>
            <a:pPr lvl="1"/>
            <a:r>
              <a:rPr lang="en-US"/>
              <a:t>Use the group functions</a:t>
            </a:r>
            <a:r>
              <a:rPr lang="en-US">
                <a:latin typeface="Times New Roman" pitchFamily="18" charset="0"/>
              </a:rPr>
              <a:t> </a:t>
            </a:r>
            <a:r>
              <a:rPr lang="en-US">
                <a:latin typeface="Courier New" pitchFamily="49" charset="0"/>
              </a:rPr>
              <a:t>COUNT</a:t>
            </a:r>
            <a:r>
              <a:rPr lang="en-US"/>
              <a:t>, </a:t>
            </a:r>
            <a:r>
              <a:rPr lang="en-US">
                <a:latin typeface="Courier New" pitchFamily="49" charset="0"/>
              </a:rPr>
              <a:t>MAX</a:t>
            </a:r>
            <a:r>
              <a:rPr lang="en-US"/>
              <a:t>, </a:t>
            </a:r>
            <a:r>
              <a:rPr lang="en-US">
                <a:latin typeface="Courier New" pitchFamily="49" charset="0"/>
              </a:rPr>
              <a:t>MIN</a:t>
            </a:r>
            <a:r>
              <a:rPr lang="en-US"/>
              <a:t>, and </a:t>
            </a:r>
            <a:r>
              <a:rPr lang="en-US">
                <a:latin typeface="Courier New" pitchFamily="49" charset="0"/>
              </a:rPr>
              <a:t>AVG</a:t>
            </a:r>
          </a:p>
          <a:p>
            <a:pPr lvl="1"/>
            <a:r>
              <a:rPr lang="en-US"/>
              <a:t>Write queries that use the </a:t>
            </a:r>
            <a:r>
              <a:rPr lang="en-US">
                <a:latin typeface="Courier New" pitchFamily="49" charset="0"/>
              </a:rPr>
              <a:t>GROUP</a:t>
            </a:r>
            <a:r>
              <a:rPr lang="en-US"/>
              <a:t> </a:t>
            </a:r>
            <a:r>
              <a:rPr lang="en-US">
                <a:latin typeface="Courier New" pitchFamily="49" charset="0"/>
              </a:rPr>
              <a:t>BY</a:t>
            </a:r>
            <a:r>
              <a:rPr lang="en-US"/>
              <a:t> clause</a:t>
            </a:r>
          </a:p>
          <a:p>
            <a:pPr lvl="1"/>
            <a:r>
              <a:rPr lang="en-US"/>
              <a:t>Write queries that use the </a:t>
            </a:r>
            <a:r>
              <a:rPr lang="en-US">
                <a:latin typeface="Courier New" pitchFamily="49" charset="0"/>
              </a:rPr>
              <a:t>HAVING</a:t>
            </a:r>
            <a:r>
              <a:rPr lang="en-US"/>
              <a:t> clause </a:t>
            </a:r>
          </a:p>
        </p:txBody>
      </p:sp>
      <p:sp>
        <p:nvSpPr>
          <p:cNvPr id="414726" name="Rectangle 6"/>
          <p:cNvSpPr>
            <a:spLocks noChangeArrowheads="1"/>
          </p:cNvSpPr>
          <p:nvPr/>
        </p:nvSpPr>
        <p:spPr bwMode="auto">
          <a:xfrm>
            <a:off x="917575" y="4497388"/>
            <a:ext cx="4565650" cy="587375"/>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2" name="Rectangle 4"/>
          <p:cNvSpPr>
            <a:spLocks noGrp="1" noChangeArrowheads="1"/>
          </p:cNvSpPr>
          <p:nvPr>
            <p:ph type="title"/>
          </p:nvPr>
        </p:nvSpPr>
        <p:spPr/>
        <p:txBody>
          <a:bodyPr/>
          <a:lstStyle/>
          <a:p>
            <a:r>
              <a:rPr lang="en-US"/>
              <a:t>Practice 4: Overview</a:t>
            </a:r>
          </a:p>
        </p:txBody>
      </p:sp>
      <p:sp>
        <p:nvSpPr>
          <p:cNvPr id="416773" name="Rectangle 5"/>
          <p:cNvSpPr>
            <a:spLocks noGrp="1" noChangeArrowheads="1"/>
          </p:cNvSpPr>
          <p:nvPr>
            <p:ph type="body" idx="1"/>
          </p:nvPr>
        </p:nvSpPr>
        <p:spPr>
          <a:xfrm>
            <a:off x="863600" y="1816100"/>
            <a:ext cx="7366000" cy="1565275"/>
          </a:xfrm>
        </p:spPr>
        <p:txBody>
          <a:bodyPr/>
          <a:lstStyle/>
          <a:p>
            <a:r>
              <a:rPr lang="en-US"/>
              <a:t>This practice covers the following topics:</a:t>
            </a:r>
          </a:p>
          <a:p>
            <a:pPr lvl="1"/>
            <a:r>
              <a:rPr lang="en-US"/>
              <a:t>Writing queries that use the group functions</a:t>
            </a:r>
          </a:p>
          <a:p>
            <a:pPr lvl="1"/>
            <a:r>
              <a:rPr lang="en-US"/>
              <a:t>Grouping by rows to achieve more than one result</a:t>
            </a:r>
          </a:p>
          <a:p>
            <a:pPr lvl="1"/>
            <a:r>
              <a:rPr lang="en-US"/>
              <a:t>Restricting groups by using the </a:t>
            </a:r>
            <a:r>
              <a:rPr lang="en-US">
                <a:latin typeface="Courier New" pitchFamily="49" charset="0"/>
              </a:rPr>
              <a:t>HAVING</a:t>
            </a:r>
            <a:r>
              <a:rPr lang="en-US"/>
              <a:t> clause</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30" name="Rectangle 14"/>
          <p:cNvSpPr>
            <a:spLocks noGrp="1" noChangeArrowheads="1"/>
          </p:cNvSpPr>
          <p:nvPr>
            <p:ph type="title"/>
          </p:nvPr>
        </p:nvSpPr>
        <p:spPr/>
        <p:txBody>
          <a:bodyPr/>
          <a:lstStyle/>
          <a:p>
            <a:r>
              <a:rPr lang="en-US"/>
              <a:t>What Are Group Functions?</a:t>
            </a:r>
          </a:p>
        </p:txBody>
      </p:sp>
      <p:sp>
        <p:nvSpPr>
          <p:cNvPr id="367631" name="Rectangle 15"/>
          <p:cNvSpPr>
            <a:spLocks noGrp="1" noChangeArrowheads="1"/>
          </p:cNvSpPr>
          <p:nvPr>
            <p:ph type="body" idx="1"/>
          </p:nvPr>
        </p:nvSpPr>
        <p:spPr>
          <a:xfrm>
            <a:off x="863600" y="1463675"/>
            <a:ext cx="7366000" cy="695325"/>
          </a:xfrm>
        </p:spPr>
        <p:txBody>
          <a:bodyPr/>
          <a:lstStyle/>
          <a:p>
            <a:r>
              <a:rPr lang="en-US"/>
              <a:t>Group functions operate on sets of rows to give one result per group.</a:t>
            </a:r>
          </a:p>
        </p:txBody>
      </p:sp>
      <p:pic>
        <p:nvPicPr>
          <p:cNvPr id="367618" name="Picture 2"/>
          <p:cNvPicPr>
            <a:picLocks noChangeAspect="1" noChangeArrowheads="1"/>
          </p:cNvPicPr>
          <p:nvPr/>
        </p:nvPicPr>
        <p:blipFill>
          <a:blip r:embed="rId3" cstate="print"/>
          <a:srcRect/>
          <a:stretch>
            <a:fillRect/>
          </a:stretch>
        </p:blipFill>
        <p:spPr bwMode="gray">
          <a:xfrm>
            <a:off x="1157288" y="2400300"/>
            <a:ext cx="2857500" cy="3648075"/>
          </a:xfrm>
          <a:prstGeom prst="rect">
            <a:avLst/>
          </a:prstGeom>
          <a:noFill/>
          <a:ln w="25400">
            <a:noFill/>
            <a:miter lim="800000"/>
            <a:headEnd type="none" w="sm" len="sm"/>
            <a:tailEnd type="none" w="sm" len="sm"/>
          </a:ln>
          <a:effectLst/>
        </p:spPr>
      </p:pic>
      <p:sp>
        <p:nvSpPr>
          <p:cNvPr id="367621" name="Rectangle 5"/>
          <p:cNvSpPr>
            <a:spLocks noChangeArrowheads="1"/>
          </p:cNvSpPr>
          <p:nvPr/>
        </p:nvSpPr>
        <p:spPr bwMode="auto">
          <a:xfrm>
            <a:off x="6189663" y="3825875"/>
            <a:ext cx="1825625" cy="1012825"/>
          </a:xfrm>
          <a:prstGeom prst="rect">
            <a:avLst/>
          </a:prstGeom>
          <a:solidFill>
            <a:schemeClr val="folHlink"/>
          </a:solidFill>
          <a:ln w="28575">
            <a:solidFill>
              <a:schemeClr val="tx1"/>
            </a:solidFill>
            <a:miter lim="800000"/>
            <a:headEnd/>
            <a:tailEnd/>
          </a:ln>
          <a:effectLst/>
        </p:spPr>
        <p:txBody>
          <a:bodyPr wrap="none" anchor="ctr"/>
          <a:lstStyle/>
          <a:p>
            <a:endParaRPr lang="en-US"/>
          </a:p>
        </p:txBody>
      </p:sp>
      <p:sp>
        <p:nvSpPr>
          <p:cNvPr id="367622" name="Rectangle 6"/>
          <p:cNvSpPr>
            <a:spLocks noChangeArrowheads="1"/>
          </p:cNvSpPr>
          <p:nvPr/>
        </p:nvSpPr>
        <p:spPr bwMode="auto">
          <a:xfrm>
            <a:off x="1111250" y="2120900"/>
            <a:ext cx="1412875" cy="366713"/>
          </a:xfrm>
          <a:prstGeom prst="rect">
            <a:avLst/>
          </a:prstGeom>
          <a:noFill/>
          <a:ln w="9525">
            <a:noFill/>
            <a:miter lim="800000"/>
            <a:headEnd/>
            <a:tailEnd/>
          </a:ln>
          <a:effectLst/>
        </p:spPr>
        <p:txBody>
          <a:bodyPr wrap="none" lIns="92075" tIns="46038" rIns="92075" bIns="46038">
            <a:spAutoFit/>
          </a:bodyPr>
          <a:lstStyle/>
          <a:p>
            <a:pPr algn="l" eaLnBrk="0" hangingPunct="0">
              <a:spcBef>
                <a:spcPct val="0"/>
              </a:spcBef>
              <a:buClrTx/>
              <a:buFontTx/>
              <a:buNone/>
            </a:pPr>
            <a:r>
              <a:rPr lang="en-US">
                <a:latin typeface="Courier New" pitchFamily="49" charset="0"/>
              </a:rPr>
              <a:t>EMPLOYEES</a:t>
            </a:r>
          </a:p>
        </p:txBody>
      </p:sp>
      <p:sp>
        <p:nvSpPr>
          <p:cNvPr id="367623" name="Freeform 7"/>
          <p:cNvSpPr>
            <a:spLocks/>
          </p:cNvSpPr>
          <p:nvPr/>
        </p:nvSpPr>
        <p:spPr bwMode="ltGray">
          <a:xfrm>
            <a:off x="4019550" y="2452688"/>
            <a:ext cx="2157413" cy="3589337"/>
          </a:xfrm>
          <a:custGeom>
            <a:avLst/>
            <a:gdLst/>
            <a:ahLst/>
            <a:cxnLst>
              <a:cxn ang="0">
                <a:pos x="0" y="2542"/>
              </a:cxn>
              <a:cxn ang="0">
                <a:pos x="0" y="0"/>
              </a:cxn>
              <a:cxn ang="0">
                <a:pos x="1358" y="962"/>
              </a:cxn>
              <a:cxn ang="0">
                <a:pos x="1358" y="1702"/>
              </a:cxn>
              <a:cxn ang="0">
                <a:pos x="0" y="2542"/>
              </a:cxn>
            </a:cxnLst>
            <a:rect l="0" t="0" r="r" b="b"/>
            <a:pathLst>
              <a:path w="1359" h="2543">
                <a:moveTo>
                  <a:pt x="0" y="2542"/>
                </a:moveTo>
                <a:lnTo>
                  <a:pt x="0" y="0"/>
                </a:lnTo>
                <a:lnTo>
                  <a:pt x="1358" y="962"/>
                </a:lnTo>
                <a:lnTo>
                  <a:pt x="1358" y="1702"/>
                </a:lnTo>
                <a:lnTo>
                  <a:pt x="0" y="2542"/>
                </a:lnTo>
              </a:path>
            </a:pathLst>
          </a:custGeom>
          <a:solidFill>
            <a:srgbClr val="FFCC99">
              <a:alpha val="50000"/>
            </a:srgbClr>
          </a:solidFill>
          <a:ln w="9525" cap="rnd">
            <a:noFill/>
            <a:round/>
            <a:headEnd type="none" w="sm" len="sm"/>
            <a:tailEnd type="none" w="sm" len="sm"/>
          </a:ln>
          <a:effectLst/>
        </p:spPr>
        <p:txBody>
          <a:bodyPr/>
          <a:lstStyle/>
          <a:p>
            <a:endParaRPr lang="en-US"/>
          </a:p>
        </p:txBody>
      </p:sp>
      <p:sp>
        <p:nvSpPr>
          <p:cNvPr id="367624" name="Rectangle 8"/>
          <p:cNvSpPr>
            <a:spLocks noChangeArrowheads="1"/>
          </p:cNvSpPr>
          <p:nvPr/>
        </p:nvSpPr>
        <p:spPr bwMode="auto">
          <a:xfrm>
            <a:off x="3983038" y="3924300"/>
            <a:ext cx="2278062" cy="636588"/>
          </a:xfrm>
          <a:prstGeom prst="rect">
            <a:avLst/>
          </a:prstGeom>
          <a:noFill/>
          <a:ln w="9525">
            <a:noFill/>
            <a:miter lim="800000"/>
            <a:headEnd/>
            <a:tailEnd/>
          </a:ln>
          <a:effectLst/>
        </p:spPr>
        <p:txBody>
          <a:bodyPr lIns="92075" tIns="46038" rIns="92075" bIns="46038">
            <a:spAutoFit/>
          </a:bodyPr>
          <a:lstStyle/>
          <a:p>
            <a:pPr algn="l" eaLnBrk="0" hangingPunct="0">
              <a:lnSpc>
                <a:spcPct val="85000"/>
              </a:lnSpc>
              <a:spcBef>
                <a:spcPct val="0"/>
              </a:spcBef>
              <a:buClrTx/>
              <a:buFontTx/>
              <a:buNone/>
            </a:pPr>
            <a:r>
              <a:rPr lang="en-US"/>
              <a:t>Maximum salary in </a:t>
            </a:r>
            <a:r>
              <a:rPr lang="en-US">
                <a:latin typeface="Courier New" pitchFamily="49" charset="0"/>
              </a:rPr>
              <a:t>EMPLOYEES</a:t>
            </a:r>
            <a:r>
              <a:rPr lang="en-US" sz="2400" b="0">
                <a:latin typeface="Times New Roman" pitchFamily="18" charset="0"/>
              </a:rPr>
              <a:t> </a:t>
            </a:r>
            <a:r>
              <a:rPr lang="en-US"/>
              <a:t>table</a:t>
            </a:r>
          </a:p>
        </p:txBody>
      </p:sp>
      <p:sp>
        <p:nvSpPr>
          <p:cNvPr id="367625" name="Rectangle 9"/>
          <p:cNvSpPr>
            <a:spLocks noChangeArrowheads="1"/>
          </p:cNvSpPr>
          <p:nvPr/>
        </p:nvSpPr>
        <p:spPr bwMode="auto">
          <a:xfrm>
            <a:off x="3078163" y="2652713"/>
            <a:ext cx="912812" cy="3386137"/>
          </a:xfrm>
          <a:prstGeom prst="rect">
            <a:avLst/>
          </a:prstGeom>
          <a:noFill/>
          <a:ln w="28575">
            <a:solidFill>
              <a:srgbClr val="FF5050"/>
            </a:solidFill>
            <a:miter lim="800000"/>
            <a:headEnd/>
            <a:tailEnd/>
          </a:ln>
          <a:effectLst/>
        </p:spPr>
        <p:txBody>
          <a:bodyPr wrap="none" anchor="ctr"/>
          <a:lstStyle/>
          <a:p>
            <a:endParaRPr lang="en-US"/>
          </a:p>
        </p:txBody>
      </p:sp>
      <p:pic>
        <p:nvPicPr>
          <p:cNvPr id="367626" name="Picture 10"/>
          <p:cNvPicPr>
            <a:picLocks noChangeAspect="1" noChangeArrowheads="1"/>
          </p:cNvPicPr>
          <p:nvPr/>
        </p:nvPicPr>
        <p:blipFill>
          <a:blip r:embed="rId4" cstate="print"/>
          <a:srcRect/>
          <a:stretch>
            <a:fillRect/>
          </a:stretch>
        </p:blipFill>
        <p:spPr bwMode="auto">
          <a:xfrm>
            <a:off x="1157288" y="6153150"/>
            <a:ext cx="2847975" cy="209550"/>
          </a:xfrm>
          <a:prstGeom prst="rect">
            <a:avLst/>
          </a:prstGeom>
          <a:noFill/>
          <a:ln w="25400">
            <a:noFill/>
            <a:miter lim="800000"/>
            <a:headEnd type="none" w="sm" len="sm"/>
            <a:tailEnd type="none" w="sm" len="sm"/>
          </a:ln>
          <a:effectLst/>
        </p:spPr>
      </p:pic>
      <p:sp>
        <p:nvSpPr>
          <p:cNvPr id="367627" name="Text Box 11"/>
          <p:cNvSpPr txBox="1">
            <a:spLocks noChangeArrowheads="1"/>
          </p:cNvSpPr>
          <p:nvPr/>
        </p:nvSpPr>
        <p:spPr bwMode="auto">
          <a:xfrm>
            <a:off x="1135063" y="5830888"/>
            <a:ext cx="366712" cy="390525"/>
          </a:xfrm>
          <a:prstGeom prst="rect">
            <a:avLst/>
          </a:prstGeom>
          <a:noFill/>
          <a:ln w="25400">
            <a:noFill/>
            <a:miter lim="800000"/>
            <a:headEnd type="none" w="sm" len="sm"/>
            <a:tailEnd type="none" w="med" len="lg"/>
          </a:ln>
          <a:effectLst/>
        </p:spPr>
        <p:txBody>
          <a:bodyPr lIns="12700" tIns="12700" rIns="12700" bIns="12700">
            <a:spAutoFit/>
          </a:bodyPr>
          <a:lstStyle/>
          <a:p>
            <a:pPr defTabSz="822325">
              <a:spcBef>
                <a:spcPct val="0"/>
              </a:spcBef>
              <a:buClr>
                <a:srgbClr val="000000"/>
              </a:buClr>
            </a:pPr>
            <a:r>
              <a:rPr lang="en-US" sz="2400"/>
              <a:t>…</a:t>
            </a:r>
          </a:p>
        </p:txBody>
      </p:sp>
      <p:pic>
        <p:nvPicPr>
          <p:cNvPr id="367628" name="Picture 12"/>
          <p:cNvPicPr>
            <a:picLocks noChangeAspect="1" noChangeArrowheads="1"/>
          </p:cNvPicPr>
          <p:nvPr/>
        </p:nvPicPr>
        <p:blipFill>
          <a:blip r:embed="rId5" cstate="print"/>
          <a:srcRect/>
          <a:stretch>
            <a:fillRect/>
          </a:stretch>
        </p:blipFill>
        <p:spPr bwMode="gray">
          <a:xfrm>
            <a:off x="6213475" y="4097338"/>
            <a:ext cx="1800225" cy="504825"/>
          </a:xfrm>
          <a:prstGeom prst="rect">
            <a:avLst/>
          </a:prstGeom>
          <a:noFill/>
          <a:ln w="25400">
            <a:noFill/>
            <a:miter lim="800000"/>
            <a:headEnd type="none" w="sm" len="sm"/>
            <a:tailEnd type="none" w="sm" len="sm"/>
          </a:ln>
          <a:effectLst/>
        </p:spPr>
      </p:pic>
      <p:sp>
        <p:nvSpPr>
          <p:cNvPr id="367629" name="Rectangle 13"/>
          <p:cNvSpPr>
            <a:spLocks noChangeArrowheads="1"/>
          </p:cNvSpPr>
          <p:nvPr/>
        </p:nvSpPr>
        <p:spPr bwMode="ltGray">
          <a:xfrm>
            <a:off x="6315075" y="4359275"/>
            <a:ext cx="1598613" cy="204788"/>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8" name="Rectangle 4"/>
          <p:cNvSpPr>
            <a:spLocks noGrp="1" noChangeArrowheads="1"/>
          </p:cNvSpPr>
          <p:nvPr>
            <p:ph type="title"/>
          </p:nvPr>
        </p:nvSpPr>
        <p:spPr/>
        <p:txBody>
          <a:bodyPr/>
          <a:lstStyle/>
          <a:p>
            <a:r>
              <a:rPr lang="en-US"/>
              <a:t>Types of Group Functions</a:t>
            </a:r>
          </a:p>
        </p:txBody>
      </p:sp>
      <p:sp>
        <p:nvSpPr>
          <p:cNvPr id="369669" name="Rectangle 5"/>
          <p:cNvSpPr>
            <a:spLocks noGrp="1" noChangeArrowheads="1"/>
          </p:cNvSpPr>
          <p:nvPr>
            <p:ph type="body" idx="1"/>
          </p:nvPr>
        </p:nvSpPr>
        <p:spPr>
          <a:xfrm>
            <a:off x="863600" y="1816100"/>
            <a:ext cx="7366000" cy="2770188"/>
          </a:xfrm>
        </p:spPr>
        <p:txBody>
          <a:bodyPr/>
          <a:lstStyle/>
          <a:p>
            <a:pPr lvl="1"/>
            <a:r>
              <a:rPr lang="en-US">
                <a:latin typeface="Courier New" pitchFamily="49" charset="0"/>
              </a:rPr>
              <a:t>AVG </a:t>
            </a:r>
          </a:p>
          <a:p>
            <a:pPr lvl="1"/>
            <a:r>
              <a:rPr lang="en-US">
                <a:latin typeface="Courier New" pitchFamily="49" charset="0"/>
              </a:rPr>
              <a:t>COUNT </a:t>
            </a:r>
          </a:p>
          <a:p>
            <a:pPr lvl="1"/>
            <a:r>
              <a:rPr lang="en-US">
                <a:latin typeface="Courier New" pitchFamily="49" charset="0"/>
              </a:rPr>
              <a:t>MAX</a:t>
            </a:r>
          </a:p>
          <a:p>
            <a:pPr lvl="1"/>
            <a:r>
              <a:rPr lang="en-US">
                <a:latin typeface="Courier New" pitchFamily="49" charset="0"/>
              </a:rPr>
              <a:t>MIN </a:t>
            </a:r>
          </a:p>
          <a:p>
            <a:pPr lvl="1"/>
            <a:r>
              <a:rPr lang="en-US">
                <a:latin typeface="Courier New" pitchFamily="49" charset="0"/>
              </a:rPr>
              <a:t>STDDEV </a:t>
            </a:r>
          </a:p>
          <a:p>
            <a:pPr lvl="1"/>
            <a:r>
              <a:rPr lang="en-US">
                <a:latin typeface="Courier New" pitchFamily="49" charset="0"/>
              </a:rPr>
              <a:t>SUM</a:t>
            </a:r>
          </a:p>
          <a:p>
            <a:pPr lvl="1"/>
            <a:r>
              <a:rPr lang="en-US">
                <a:latin typeface="Courier New" pitchFamily="49" charset="0"/>
              </a:rPr>
              <a:t>VARIANCE</a:t>
            </a:r>
            <a:endParaRPr lang="en-US"/>
          </a:p>
        </p:txBody>
      </p:sp>
      <p:grpSp>
        <p:nvGrpSpPr>
          <p:cNvPr id="369675" name="Group 11"/>
          <p:cNvGrpSpPr>
            <a:grpSpLocks/>
          </p:cNvGrpSpPr>
          <p:nvPr/>
        </p:nvGrpSpPr>
        <p:grpSpPr bwMode="auto">
          <a:xfrm>
            <a:off x="3933825" y="2686050"/>
            <a:ext cx="3509963" cy="950913"/>
            <a:chOff x="3228" y="2556"/>
            <a:chExt cx="2211" cy="599"/>
          </a:xfrm>
        </p:grpSpPr>
        <p:sp>
          <p:nvSpPr>
            <p:cNvPr id="369670" name="Rectangle 6"/>
            <p:cNvSpPr>
              <a:spLocks noChangeArrowheads="1"/>
            </p:cNvSpPr>
            <p:nvPr/>
          </p:nvSpPr>
          <p:spPr bwMode="blackWhite">
            <a:xfrm>
              <a:off x="3622" y="2556"/>
              <a:ext cx="1426" cy="599"/>
            </a:xfrm>
            <a:prstGeom prst="rect">
              <a:avLst/>
            </a:prstGeom>
            <a:solidFill>
              <a:srgbClr val="99CCCC"/>
            </a:solidFill>
            <a:ln w="28575">
              <a:solidFill>
                <a:srgbClr val="000000"/>
              </a:solidFill>
              <a:miter lim="800000"/>
              <a:headEnd/>
              <a:tailEnd/>
            </a:ln>
            <a:effectLst/>
          </p:spPr>
          <p:txBody>
            <a:bodyPr wrap="none" lIns="92075" tIns="46038" rIns="92075" bIns="46038" anchor="ctr"/>
            <a:lstStyle/>
            <a:p>
              <a:pPr eaLnBrk="0" hangingPunct="0">
                <a:spcBef>
                  <a:spcPct val="0"/>
                </a:spcBef>
                <a:buClrTx/>
                <a:buFontTx/>
                <a:buNone/>
              </a:pPr>
              <a:r>
                <a:rPr lang="en-US"/>
                <a:t>Group</a:t>
              </a:r>
            </a:p>
            <a:p>
              <a:pPr eaLnBrk="0" hangingPunct="0">
                <a:spcBef>
                  <a:spcPct val="0"/>
                </a:spcBef>
                <a:buClrTx/>
                <a:buFontTx/>
                <a:buNone/>
              </a:pPr>
              <a:r>
                <a:rPr lang="en-US"/>
                <a:t>functions</a:t>
              </a:r>
            </a:p>
          </p:txBody>
        </p:sp>
        <p:sp>
          <p:nvSpPr>
            <p:cNvPr id="369671" name="Line 7"/>
            <p:cNvSpPr>
              <a:spLocks noChangeShapeType="1"/>
            </p:cNvSpPr>
            <p:nvPr/>
          </p:nvSpPr>
          <p:spPr bwMode="auto">
            <a:xfrm>
              <a:off x="3228" y="2855"/>
              <a:ext cx="384" cy="0"/>
            </a:xfrm>
            <a:prstGeom prst="line">
              <a:avLst/>
            </a:prstGeom>
            <a:noFill/>
            <a:ln w="28575">
              <a:solidFill>
                <a:schemeClr val="tx1"/>
              </a:solidFill>
              <a:round/>
              <a:headEnd type="none" w="sm" len="sm"/>
              <a:tailEnd type="triangle" w="sm" len="sm"/>
            </a:ln>
            <a:effectLst/>
          </p:spPr>
          <p:txBody>
            <a:bodyPr/>
            <a:lstStyle/>
            <a:p>
              <a:endParaRPr lang="en-US"/>
            </a:p>
          </p:txBody>
        </p:sp>
        <p:sp>
          <p:nvSpPr>
            <p:cNvPr id="369672" name="Line 8"/>
            <p:cNvSpPr>
              <a:spLocks noChangeShapeType="1"/>
            </p:cNvSpPr>
            <p:nvPr/>
          </p:nvSpPr>
          <p:spPr bwMode="auto">
            <a:xfrm>
              <a:off x="5055" y="2855"/>
              <a:ext cx="384" cy="0"/>
            </a:xfrm>
            <a:prstGeom prst="line">
              <a:avLst/>
            </a:prstGeom>
            <a:noFill/>
            <a:ln w="28575">
              <a:solidFill>
                <a:schemeClr val="tx1"/>
              </a:solidFill>
              <a:round/>
              <a:headEnd type="none" w="sm" len="sm"/>
              <a:tailEnd type="triangle" w="sm" len="sm"/>
            </a:ln>
            <a:effectLst/>
          </p:spPr>
          <p:txBody>
            <a:bodyPr/>
            <a:lstStyle/>
            <a:p>
              <a:endParaRPr lang="en-US"/>
            </a:p>
          </p:txBody>
        </p:sp>
        <p:sp>
          <p:nvSpPr>
            <p:cNvPr id="369673" name="Line 9"/>
            <p:cNvSpPr>
              <a:spLocks noChangeShapeType="1"/>
            </p:cNvSpPr>
            <p:nvPr/>
          </p:nvSpPr>
          <p:spPr bwMode="auto">
            <a:xfrm>
              <a:off x="3228" y="2663"/>
              <a:ext cx="384" cy="0"/>
            </a:xfrm>
            <a:prstGeom prst="line">
              <a:avLst/>
            </a:prstGeom>
            <a:noFill/>
            <a:ln w="28575">
              <a:solidFill>
                <a:schemeClr val="tx1"/>
              </a:solidFill>
              <a:round/>
              <a:headEnd type="none" w="sm" len="sm"/>
              <a:tailEnd type="triangle" w="sm" len="sm"/>
            </a:ln>
            <a:effectLst/>
          </p:spPr>
          <p:txBody>
            <a:bodyPr/>
            <a:lstStyle/>
            <a:p>
              <a:endParaRPr lang="en-US"/>
            </a:p>
          </p:txBody>
        </p:sp>
        <p:sp>
          <p:nvSpPr>
            <p:cNvPr id="369674" name="Line 10"/>
            <p:cNvSpPr>
              <a:spLocks noChangeShapeType="1"/>
            </p:cNvSpPr>
            <p:nvPr/>
          </p:nvSpPr>
          <p:spPr bwMode="auto">
            <a:xfrm>
              <a:off x="3228" y="3011"/>
              <a:ext cx="384" cy="0"/>
            </a:xfrm>
            <a:prstGeom prst="line">
              <a:avLst/>
            </a:prstGeom>
            <a:noFill/>
            <a:ln w="28575">
              <a:solidFill>
                <a:schemeClr val="tx1"/>
              </a:solidFill>
              <a:round/>
              <a:headEnd type="none" w="sm" len="sm"/>
              <a:tailEnd type="triangle" w="sm" len="sm"/>
            </a:ln>
            <a:effectLst/>
          </p:spPr>
          <p:txBody>
            <a:bodyPr/>
            <a:lstStyle/>
            <a:p>
              <a:endParaRPr lang="en-US"/>
            </a:p>
          </p:txBody>
        </p:sp>
      </p:gr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26" name="Rectangle 14"/>
          <p:cNvSpPr>
            <a:spLocks noChangeArrowheads="1"/>
          </p:cNvSpPr>
          <p:nvPr/>
        </p:nvSpPr>
        <p:spPr bwMode="blackGray">
          <a:xfrm>
            <a:off x="876300" y="1838325"/>
            <a:ext cx="7262813" cy="146685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t>
            </a:r>
            <a:r>
              <a:rPr lang="en-US" i="1">
                <a:solidFill>
                  <a:srgbClr val="000000"/>
                </a:solidFill>
                <a:latin typeface="Courier New" pitchFamily="49" charset="0"/>
              </a:rPr>
              <a:t>column</a:t>
            </a:r>
            <a:r>
              <a:rPr lang="en-US">
                <a:solidFill>
                  <a:srgbClr val="000000"/>
                </a:solidFill>
                <a:latin typeface="Courier New" pitchFamily="49" charset="0"/>
              </a:rPr>
              <a:t>,] </a:t>
            </a:r>
            <a:r>
              <a:rPr lang="en-US" i="1">
                <a:solidFill>
                  <a:srgbClr val="000000"/>
                </a:solidFill>
                <a:latin typeface="Courier New" pitchFamily="49" charset="0"/>
              </a:rPr>
              <a:t>group_function(column), ...</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FROM	  </a:t>
            </a:r>
            <a:r>
              <a:rPr lang="en-US" i="1">
                <a:solidFill>
                  <a:srgbClr val="000000"/>
                </a:solidFill>
                <a:latin typeface="Courier New" pitchFamily="49" charset="0"/>
              </a:rPr>
              <a:t>table</a:t>
            </a:r>
            <a:endParaRPr lang="en-US">
              <a:solidFill>
                <a:srgbClr val="000000"/>
              </a:solidFill>
              <a:latin typeface="Courier New" pitchFamily="49" charset="0"/>
            </a:endParaRPr>
          </a:p>
          <a:p>
            <a:pPr algn="l" eaLnBrk="0" hangingPunct="0">
              <a:spcBef>
                <a:spcPct val="0"/>
              </a:spcBef>
              <a:buClrTx/>
              <a:buFontTx/>
              <a:buNone/>
              <a:tabLst>
                <a:tab pos="1200150" algn="l"/>
              </a:tabLst>
            </a:pPr>
            <a:r>
              <a:rPr lang="en-US">
                <a:solidFill>
                  <a:srgbClr val="000000"/>
                </a:solidFill>
                <a:latin typeface="Courier New" pitchFamily="49" charset="0"/>
              </a:rPr>
              <a:t>[WHERE	  </a:t>
            </a:r>
            <a:r>
              <a:rPr lang="en-US" i="1">
                <a:solidFill>
                  <a:srgbClr val="000000"/>
                </a:solidFill>
                <a:latin typeface="Courier New" pitchFamily="49" charset="0"/>
              </a:rPr>
              <a:t>condition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[GROUP BY  </a:t>
            </a:r>
            <a:r>
              <a:rPr lang="en-US" i="1">
                <a:solidFill>
                  <a:srgbClr val="000000"/>
                </a:solidFill>
                <a:latin typeface="Courier New" pitchFamily="49" charset="0"/>
              </a:rPr>
              <a:t>column</a:t>
            </a:r>
            <a:r>
              <a:rPr lang="en-US">
                <a:solidFill>
                  <a:srgbClr val="000000"/>
                </a:solidFill>
                <a:latin typeface="Courier New" pitchFamily="49" charset="0"/>
              </a:rPr>
              <a:t>]</a:t>
            </a:r>
          </a:p>
          <a:p>
            <a:pPr algn="l" eaLnBrk="0" hangingPunct="0">
              <a:spcBef>
                <a:spcPct val="0"/>
              </a:spcBef>
              <a:buClrTx/>
              <a:buFontTx/>
              <a:buNone/>
              <a:tabLst>
                <a:tab pos="1200150" algn="l"/>
              </a:tabLst>
            </a:pPr>
            <a:r>
              <a:rPr lang="en-US">
                <a:solidFill>
                  <a:srgbClr val="000000"/>
                </a:solidFill>
                <a:latin typeface="Courier New" pitchFamily="49" charset="0"/>
              </a:rPr>
              <a:t>[ORDER BY  </a:t>
            </a:r>
            <a:r>
              <a:rPr lang="en-US" i="1">
                <a:solidFill>
                  <a:srgbClr val="000000"/>
                </a:solidFill>
                <a:latin typeface="Courier New" pitchFamily="49" charset="0"/>
              </a:rPr>
              <a:t>column</a:t>
            </a:r>
            <a:r>
              <a:rPr lang="en-US">
                <a:solidFill>
                  <a:srgbClr val="000000"/>
                </a:solidFill>
                <a:latin typeface="Courier New" pitchFamily="49" charset="0"/>
              </a:rPr>
              <a:t>];</a:t>
            </a:r>
          </a:p>
        </p:txBody>
      </p:sp>
      <p:sp>
        <p:nvSpPr>
          <p:cNvPr id="371725" name="Rectangle 13"/>
          <p:cNvSpPr>
            <a:spLocks noGrp="1" noChangeArrowheads="1"/>
          </p:cNvSpPr>
          <p:nvPr>
            <p:ph type="title"/>
          </p:nvPr>
        </p:nvSpPr>
        <p:spPr/>
        <p:txBody>
          <a:bodyPr/>
          <a:lstStyle/>
          <a:p>
            <a:r>
              <a:rPr lang="en-US"/>
              <a:t>Group Functions: Syntax</a:t>
            </a:r>
          </a:p>
        </p:txBody>
      </p:sp>
      <p:sp>
        <p:nvSpPr>
          <p:cNvPr id="371717" name="Rectangle 5"/>
          <p:cNvSpPr>
            <a:spLocks noChangeArrowheads="1"/>
          </p:cNvSpPr>
          <p:nvPr/>
        </p:nvSpPr>
        <p:spPr bwMode="auto">
          <a:xfrm>
            <a:off x="3776663" y="1871663"/>
            <a:ext cx="3048000" cy="300037"/>
          </a:xfrm>
          <a:prstGeom prst="rect">
            <a:avLst/>
          </a:prstGeom>
          <a:noFill/>
          <a:ln w="28575">
            <a:solidFill>
              <a:srgbClr val="FF5050"/>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71" name="Rectangle 11"/>
          <p:cNvSpPr>
            <a:spLocks noChangeArrowheads="1"/>
          </p:cNvSpPr>
          <p:nvPr/>
        </p:nvSpPr>
        <p:spPr bwMode="blackGray">
          <a:xfrm>
            <a:off x="876300" y="2362200"/>
            <a:ext cx="7262813" cy="1190625"/>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AVG(salary), MAX(salary),</a:t>
            </a:r>
          </a:p>
          <a:p>
            <a:pPr algn="l" eaLnBrk="0" hangingPunct="0">
              <a:spcBef>
                <a:spcPct val="0"/>
              </a:spcBef>
              <a:buClrTx/>
              <a:buFontTx/>
              <a:buNone/>
              <a:tabLst>
                <a:tab pos="1200150" algn="l"/>
              </a:tabLst>
            </a:pPr>
            <a:r>
              <a:rPr lang="en-US">
                <a:solidFill>
                  <a:srgbClr val="000000"/>
                </a:solidFill>
                <a:latin typeface="Courier New" pitchFamily="49" charset="0"/>
              </a:rPr>
              <a:t>       MIN(salary), SUM(salary)</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job_id LIKE '%REP%';</a:t>
            </a:r>
          </a:p>
        </p:txBody>
      </p:sp>
      <p:sp>
        <p:nvSpPr>
          <p:cNvPr id="373769" name="Rectangle 9"/>
          <p:cNvSpPr>
            <a:spLocks noGrp="1" noChangeArrowheads="1"/>
          </p:cNvSpPr>
          <p:nvPr>
            <p:ph type="title"/>
          </p:nvPr>
        </p:nvSpPr>
        <p:spPr/>
        <p:txBody>
          <a:bodyPr/>
          <a:lstStyle/>
          <a:p>
            <a:r>
              <a:rPr lang="en-US"/>
              <a:t>Using the </a:t>
            </a:r>
            <a:r>
              <a:rPr lang="en-US">
                <a:latin typeface="Courier New" pitchFamily="49" charset="0"/>
              </a:rPr>
              <a:t>AVG</a:t>
            </a:r>
            <a:r>
              <a:rPr lang="en-US"/>
              <a:t> and </a:t>
            </a:r>
            <a:r>
              <a:rPr lang="en-US">
                <a:latin typeface="Courier New" pitchFamily="49" charset="0"/>
              </a:rPr>
              <a:t>SUM</a:t>
            </a:r>
            <a:r>
              <a:rPr lang="en-US"/>
              <a:t> Functions</a:t>
            </a:r>
          </a:p>
        </p:txBody>
      </p:sp>
      <p:sp>
        <p:nvSpPr>
          <p:cNvPr id="373770" name="Rectangle 10"/>
          <p:cNvSpPr>
            <a:spLocks noGrp="1" noChangeArrowheads="1"/>
          </p:cNvSpPr>
          <p:nvPr>
            <p:ph type="body" idx="1"/>
          </p:nvPr>
        </p:nvSpPr>
        <p:spPr>
          <a:xfrm>
            <a:off x="863600" y="1816100"/>
            <a:ext cx="7366000" cy="360363"/>
          </a:xfrm>
        </p:spPr>
        <p:txBody>
          <a:bodyPr/>
          <a:lstStyle/>
          <a:p>
            <a:r>
              <a:rPr lang="en-US"/>
              <a:t>You can use </a:t>
            </a:r>
            <a:r>
              <a:rPr lang="en-US">
                <a:latin typeface="Courier New" pitchFamily="49" charset="0"/>
              </a:rPr>
              <a:t>AVG</a:t>
            </a:r>
            <a:r>
              <a:rPr lang="en-US"/>
              <a:t> and </a:t>
            </a:r>
            <a:r>
              <a:rPr lang="en-US">
                <a:latin typeface="Courier New" pitchFamily="49" charset="0"/>
              </a:rPr>
              <a:t>SUM</a:t>
            </a:r>
            <a:r>
              <a:rPr lang="en-US"/>
              <a:t> for numeric data.</a:t>
            </a:r>
          </a:p>
        </p:txBody>
      </p:sp>
      <p:sp>
        <p:nvSpPr>
          <p:cNvPr id="373766" name="Rectangle 6"/>
          <p:cNvSpPr>
            <a:spLocks noChangeArrowheads="1"/>
          </p:cNvSpPr>
          <p:nvPr/>
        </p:nvSpPr>
        <p:spPr bwMode="auto">
          <a:xfrm>
            <a:off x="1857375" y="2420938"/>
            <a:ext cx="3524250" cy="541337"/>
          </a:xfrm>
          <a:prstGeom prst="rect">
            <a:avLst/>
          </a:prstGeom>
          <a:noFill/>
          <a:ln w="28575">
            <a:solidFill>
              <a:schemeClr val="hlink"/>
            </a:solidFill>
            <a:miter lim="800000"/>
            <a:headEnd/>
            <a:tailEnd/>
          </a:ln>
          <a:effectLst/>
        </p:spPr>
        <p:txBody>
          <a:bodyPr wrap="none" anchor="ctr"/>
          <a:lstStyle/>
          <a:p>
            <a:endParaRPr lang="en-US"/>
          </a:p>
        </p:txBody>
      </p:sp>
      <p:pic>
        <p:nvPicPr>
          <p:cNvPr id="373767" name="Picture 7"/>
          <p:cNvPicPr>
            <a:picLocks noChangeAspect="1" noChangeArrowheads="1"/>
          </p:cNvPicPr>
          <p:nvPr/>
        </p:nvPicPr>
        <p:blipFill>
          <a:blip r:embed="rId3" cstate="print"/>
          <a:srcRect/>
          <a:stretch>
            <a:fillRect/>
          </a:stretch>
        </p:blipFill>
        <p:spPr bwMode="auto">
          <a:xfrm>
            <a:off x="893763" y="3879850"/>
            <a:ext cx="7239000" cy="533400"/>
          </a:xfrm>
          <a:prstGeom prst="rect">
            <a:avLst/>
          </a:prstGeom>
          <a:noFill/>
          <a:ln w="25400">
            <a:noFill/>
            <a:miter lim="800000"/>
            <a:headEnd type="none" w="sm" len="sm"/>
            <a:tailEnd type="none" w="sm" len="sm"/>
          </a:ln>
          <a:effectLst/>
        </p:spPr>
      </p:pic>
      <p:sp>
        <p:nvSpPr>
          <p:cNvPr id="373768" name="Rectangle 8"/>
          <p:cNvSpPr>
            <a:spLocks noChangeArrowheads="1"/>
          </p:cNvSpPr>
          <p:nvPr/>
        </p:nvSpPr>
        <p:spPr bwMode="gray">
          <a:xfrm>
            <a:off x="950913" y="3930650"/>
            <a:ext cx="7116762" cy="214313"/>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23" name="Rectangle 15"/>
          <p:cNvSpPr>
            <a:spLocks noChangeArrowheads="1"/>
          </p:cNvSpPr>
          <p:nvPr/>
        </p:nvSpPr>
        <p:spPr bwMode="blackGray">
          <a:xfrm>
            <a:off x="876300" y="2619375"/>
            <a:ext cx="7262813" cy="6524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MIN(hire_date), MAX(hire_date)</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p:txBody>
      </p:sp>
      <p:sp>
        <p:nvSpPr>
          <p:cNvPr id="375821" name="Rectangle 13"/>
          <p:cNvSpPr>
            <a:spLocks noGrp="1" noChangeArrowheads="1"/>
          </p:cNvSpPr>
          <p:nvPr>
            <p:ph type="title"/>
          </p:nvPr>
        </p:nvSpPr>
        <p:spPr/>
        <p:txBody>
          <a:bodyPr/>
          <a:lstStyle/>
          <a:p>
            <a:r>
              <a:rPr lang="en-US"/>
              <a:t>Using the </a:t>
            </a:r>
            <a:r>
              <a:rPr lang="en-US">
                <a:latin typeface="Courier New" pitchFamily="49" charset="0"/>
              </a:rPr>
              <a:t>MIN</a:t>
            </a:r>
            <a:r>
              <a:rPr lang="en-US"/>
              <a:t> and </a:t>
            </a:r>
            <a:r>
              <a:rPr lang="en-US">
                <a:latin typeface="Courier New" pitchFamily="49" charset="0"/>
              </a:rPr>
              <a:t>MAX</a:t>
            </a:r>
            <a:r>
              <a:rPr lang="en-US"/>
              <a:t> Functions</a:t>
            </a:r>
          </a:p>
        </p:txBody>
      </p:sp>
      <p:sp>
        <p:nvSpPr>
          <p:cNvPr id="375822" name="Rectangle 14"/>
          <p:cNvSpPr>
            <a:spLocks noGrp="1" noChangeArrowheads="1"/>
          </p:cNvSpPr>
          <p:nvPr>
            <p:ph type="body" idx="1"/>
          </p:nvPr>
        </p:nvSpPr>
        <p:spPr>
          <a:xfrm>
            <a:off x="863600" y="1816100"/>
            <a:ext cx="7366000" cy="695325"/>
          </a:xfrm>
        </p:spPr>
        <p:txBody>
          <a:bodyPr/>
          <a:lstStyle/>
          <a:p>
            <a:r>
              <a:rPr lang="en-US"/>
              <a:t>You can use </a:t>
            </a:r>
            <a:r>
              <a:rPr lang="en-US">
                <a:latin typeface="Courier New" pitchFamily="49" charset="0"/>
              </a:rPr>
              <a:t>MIN</a:t>
            </a:r>
            <a:r>
              <a:rPr lang="en-US"/>
              <a:t> and </a:t>
            </a:r>
            <a:r>
              <a:rPr lang="en-US">
                <a:latin typeface="Courier New" pitchFamily="49" charset="0"/>
              </a:rPr>
              <a:t>MAX</a:t>
            </a:r>
            <a:r>
              <a:rPr lang="en-US"/>
              <a:t> for numeric, character, and date data types.</a:t>
            </a:r>
          </a:p>
        </p:txBody>
      </p:sp>
      <p:pic>
        <p:nvPicPr>
          <p:cNvPr id="375814" name="Picture 6"/>
          <p:cNvPicPr>
            <a:picLocks noChangeAspect="1" noChangeArrowheads="1"/>
          </p:cNvPicPr>
          <p:nvPr/>
        </p:nvPicPr>
        <p:blipFill>
          <a:blip r:embed="rId3" cstate="print"/>
          <a:srcRect/>
          <a:stretch>
            <a:fillRect/>
          </a:stretch>
        </p:blipFill>
        <p:spPr bwMode="gray">
          <a:xfrm>
            <a:off x="909638" y="3405188"/>
            <a:ext cx="7248525" cy="533400"/>
          </a:xfrm>
          <a:prstGeom prst="rect">
            <a:avLst/>
          </a:prstGeom>
          <a:noFill/>
          <a:ln w="25400">
            <a:noFill/>
            <a:miter lim="800000"/>
            <a:headEnd type="none" w="sm" len="sm"/>
            <a:tailEnd type="none" w="sm" len="sm"/>
          </a:ln>
          <a:effectLst/>
        </p:spPr>
      </p:pic>
      <p:sp>
        <p:nvSpPr>
          <p:cNvPr id="375815" name="Rectangle 7"/>
          <p:cNvSpPr>
            <a:spLocks noChangeArrowheads="1"/>
          </p:cNvSpPr>
          <p:nvPr/>
        </p:nvSpPr>
        <p:spPr bwMode="auto">
          <a:xfrm>
            <a:off x="1846263" y="2662238"/>
            <a:ext cx="4189412" cy="279400"/>
          </a:xfrm>
          <a:prstGeom prst="rect">
            <a:avLst/>
          </a:prstGeom>
          <a:noFill/>
          <a:ln w="28575">
            <a:solidFill>
              <a:schemeClr val="hlink"/>
            </a:solidFill>
            <a:miter lim="800000"/>
            <a:headEnd/>
            <a:tailEnd/>
          </a:ln>
          <a:effectLst/>
        </p:spPr>
        <p:txBody>
          <a:bodyPr wrap="none" anchor="ctr"/>
          <a:lstStyle/>
          <a:p>
            <a:endParaRPr lang="en-US"/>
          </a:p>
        </p:txBody>
      </p:sp>
      <p:sp>
        <p:nvSpPr>
          <p:cNvPr id="375816" name="Rectangle 8"/>
          <p:cNvSpPr>
            <a:spLocks noChangeArrowheads="1"/>
          </p:cNvSpPr>
          <p:nvPr/>
        </p:nvSpPr>
        <p:spPr bwMode="ltGray">
          <a:xfrm>
            <a:off x="993775" y="3451225"/>
            <a:ext cx="7083425" cy="209550"/>
          </a:xfrm>
          <a:prstGeom prst="rect">
            <a:avLst/>
          </a:prstGeom>
          <a:noFill/>
          <a:ln w="28575">
            <a:solidFill>
              <a:schemeClr val="hlink"/>
            </a:solidFill>
            <a:miter lim="800000"/>
            <a:headEnd/>
            <a:tailEnd/>
          </a:ln>
          <a:effectLst/>
        </p:spPr>
        <p:txBody>
          <a:bodyPr wrap="none" anchor="ctr"/>
          <a:lstStyle/>
          <a:p>
            <a:endParaRPr lang="en-US"/>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5" name="Rectangle 9"/>
          <p:cNvSpPr>
            <a:spLocks noGrp="1" noChangeArrowheads="1"/>
          </p:cNvSpPr>
          <p:nvPr>
            <p:ph type="body" idx="1"/>
          </p:nvPr>
        </p:nvSpPr>
        <p:spPr>
          <a:xfrm>
            <a:off x="863600" y="1816100"/>
            <a:ext cx="7366000" cy="3105150"/>
          </a:xfrm>
        </p:spPr>
        <p:txBody>
          <a:bodyPr/>
          <a:lstStyle/>
          <a:p>
            <a:r>
              <a:rPr lang="en-US">
                <a:latin typeface="Courier New" pitchFamily="49" charset="0"/>
              </a:rPr>
              <a:t>COUNT(*)</a:t>
            </a:r>
            <a:r>
              <a:rPr lang="en-US"/>
              <a:t> returns the number of rows in a table:</a:t>
            </a:r>
          </a:p>
          <a:p>
            <a:endParaRPr lang="en-US"/>
          </a:p>
          <a:p>
            <a:endParaRPr lang="en-US"/>
          </a:p>
          <a:p>
            <a:endParaRPr lang="en-US"/>
          </a:p>
          <a:p>
            <a:endParaRPr lang="en-US"/>
          </a:p>
          <a:p>
            <a:r>
              <a:rPr lang="en-US">
                <a:latin typeface="Courier New" pitchFamily="49" charset="0"/>
              </a:rPr>
              <a:t>COUNT(</a:t>
            </a:r>
            <a:r>
              <a:rPr lang="en-US" i="1">
                <a:latin typeface="Courier New" pitchFamily="49" charset="0"/>
              </a:rPr>
              <a:t>expr</a:t>
            </a:r>
            <a:r>
              <a:rPr lang="en-US">
                <a:latin typeface="Courier New" pitchFamily="49" charset="0"/>
              </a:rPr>
              <a:t>)</a:t>
            </a:r>
            <a:r>
              <a:rPr lang="en-US"/>
              <a:t> returns the number of rows with non-null values for the </a:t>
            </a:r>
            <a:r>
              <a:rPr lang="en-US" i="1">
                <a:latin typeface="Courier New" pitchFamily="49" charset="0"/>
              </a:rPr>
              <a:t>expr</a:t>
            </a:r>
            <a:r>
              <a:rPr lang="en-US"/>
              <a:t>:</a:t>
            </a:r>
          </a:p>
          <a:p>
            <a:endParaRPr lang="en-US"/>
          </a:p>
        </p:txBody>
      </p:sp>
      <p:sp>
        <p:nvSpPr>
          <p:cNvPr id="377875" name="Rectangle 19"/>
          <p:cNvSpPr>
            <a:spLocks noChangeArrowheads="1"/>
          </p:cNvSpPr>
          <p:nvPr/>
        </p:nvSpPr>
        <p:spPr bwMode="blackGray">
          <a:xfrm>
            <a:off x="866775" y="4514850"/>
            <a:ext cx="7277100" cy="944563"/>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COUNT(commission_pct)</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department_id = 80;</a:t>
            </a:r>
          </a:p>
        </p:txBody>
      </p:sp>
      <p:sp>
        <p:nvSpPr>
          <p:cNvPr id="377874" name="Rectangle 18"/>
          <p:cNvSpPr>
            <a:spLocks noChangeArrowheads="1"/>
          </p:cNvSpPr>
          <p:nvPr/>
        </p:nvSpPr>
        <p:spPr bwMode="blackGray">
          <a:xfrm>
            <a:off x="866775" y="2147888"/>
            <a:ext cx="7277100" cy="944562"/>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COUNT(*)</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a:p>
            <a:pPr algn="l" eaLnBrk="0" hangingPunct="0">
              <a:spcBef>
                <a:spcPct val="0"/>
              </a:spcBef>
              <a:buClrTx/>
              <a:buFontTx/>
              <a:buNone/>
              <a:tabLst>
                <a:tab pos="1200150" algn="l"/>
              </a:tabLst>
            </a:pPr>
            <a:r>
              <a:rPr lang="en-US">
                <a:solidFill>
                  <a:srgbClr val="000000"/>
                </a:solidFill>
                <a:latin typeface="Courier New" pitchFamily="49" charset="0"/>
              </a:rPr>
              <a:t>WHERE  department_id = 50;</a:t>
            </a:r>
          </a:p>
        </p:txBody>
      </p:sp>
      <p:sp>
        <p:nvSpPr>
          <p:cNvPr id="377864" name="Rectangle 8"/>
          <p:cNvSpPr>
            <a:spLocks noGrp="1" noChangeArrowheads="1"/>
          </p:cNvSpPr>
          <p:nvPr>
            <p:ph type="title"/>
          </p:nvPr>
        </p:nvSpPr>
        <p:spPr/>
        <p:txBody>
          <a:bodyPr/>
          <a:lstStyle/>
          <a:p>
            <a:r>
              <a:rPr lang="en-US"/>
              <a:t>Using the </a:t>
            </a:r>
            <a:r>
              <a:rPr lang="en-US">
                <a:latin typeface="Courier New" pitchFamily="49" charset="0"/>
              </a:rPr>
              <a:t>COUNT</a:t>
            </a:r>
            <a:r>
              <a:rPr lang="en-US"/>
              <a:t> Function</a:t>
            </a:r>
          </a:p>
        </p:txBody>
      </p:sp>
      <p:pic>
        <p:nvPicPr>
          <p:cNvPr id="377862" name="Picture 6"/>
          <p:cNvPicPr>
            <a:picLocks noChangeAspect="1" noChangeArrowheads="1"/>
          </p:cNvPicPr>
          <p:nvPr/>
        </p:nvPicPr>
        <p:blipFill>
          <a:blip r:embed="rId3" cstate="print"/>
          <a:srcRect/>
          <a:stretch>
            <a:fillRect/>
          </a:stretch>
        </p:blipFill>
        <p:spPr bwMode="gray">
          <a:xfrm>
            <a:off x="908050" y="3152775"/>
            <a:ext cx="7239000" cy="514350"/>
          </a:xfrm>
          <a:prstGeom prst="rect">
            <a:avLst/>
          </a:prstGeom>
          <a:noFill/>
          <a:ln w="25400">
            <a:noFill/>
            <a:miter lim="800000"/>
            <a:headEnd type="none" w="sm" len="sm"/>
            <a:tailEnd type="none" w="sm" len="sm"/>
          </a:ln>
          <a:effectLst/>
        </p:spPr>
      </p:pic>
      <p:sp>
        <p:nvSpPr>
          <p:cNvPr id="377863" name="Rectangle 7"/>
          <p:cNvSpPr>
            <a:spLocks noChangeArrowheads="1"/>
          </p:cNvSpPr>
          <p:nvPr/>
        </p:nvSpPr>
        <p:spPr bwMode="auto">
          <a:xfrm>
            <a:off x="1833563" y="2195513"/>
            <a:ext cx="1209675" cy="317500"/>
          </a:xfrm>
          <a:prstGeom prst="rect">
            <a:avLst/>
          </a:prstGeom>
          <a:noFill/>
          <a:ln w="25400">
            <a:solidFill>
              <a:schemeClr val="hlink"/>
            </a:solidFill>
            <a:miter lim="800000"/>
            <a:headEnd/>
            <a:tailEnd/>
          </a:ln>
          <a:effectLst/>
        </p:spPr>
        <p:txBody>
          <a:bodyPr wrap="none" anchor="ctr"/>
          <a:lstStyle/>
          <a:p>
            <a:endParaRPr lang="en-US"/>
          </a:p>
        </p:txBody>
      </p:sp>
      <p:pic>
        <p:nvPicPr>
          <p:cNvPr id="377868" name="Picture 12"/>
          <p:cNvPicPr>
            <a:picLocks noChangeAspect="1" noChangeArrowheads="1"/>
          </p:cNvPicPr>
          <p:nvPr/>
        </p:nvPicPr>
        <p:blipFill>
          <a:blip r:embed="rId4" cstate="print"/>
          <a:srcRect/>
          <a:stretch>
            <a:fillRect/>
          </a:stretch>
        </p:blipFill>
        <p:spPr bwMode="gray">
          <a:xfrm>
            <a:off x="904875" y="5495925"/>
            <a:ext cx="7248525" cy="523875"/>
          </a:xfrm>
          <a:prstGeom prst="rect">
            <a:avLst/>
          </a:prstGeom>
          <a:noFill/>
          <a:ln w="25400">
            <a:noFill/>
            <a:miter lim="800000"/>
            <a:headEnd type="none" w="sm" len="sm"/>
            <a:tailEnd type="none" w="sm" len="sm"/>
          </a:ln>
          <a:effectLst/>
        </p:spPr>
      </p:pic>
      <p:sp>
        <p:nvSpPr>
          <p:cNvPr id="377869" name="Rectangle 13"/>
          <p:cNvSpPr>
            <a:spLocks noChangeArrowheads="1"/>
          </p:cNvSpPr>
          <p:nvPr/>
        </p:nvSpPr>
        <p:spPr bwMode="auto">
          <a:xfrm>
            <a:off x="1860550" y="4565650"/>
            <a:ext cx="2932113" cy="280988"/>
          </a:xfrm>
          <a:prstGeom prst="rect">
            <a:avLst/>
          </a:prstGeom>
          <a:noFill/>
          <a:ln w="28575">
            <a:solidFill>
              <a:schemeClr val="hlink"/>
            </a:solidFill>
            <a:miter lim="800000"/>
            <a:headEnd/>
            <a:tailEnd/>
          </a:ln>
          <a:effectLst/>
        </p:spPr>
        <p:txBody>
          <a:bodyPr wrap="none" anchor="ctr"/>
          <a:lstStyle/>
          <a:p>
            <a:endParaRPr lang="en-US"/>
          </a:p>
        </p:txBody>
      </p:sp>
      <p:sp>
        <p:nvSpPr>
          <p:cNvPr id="377870" name="Oval 14"/>
          <p:cNvSpPr>
            <a:spLocks noChangeArrowheads="1"/>
          </p:cNvSpPr>
          <p:nvPr/>
        </p:nvSpPr>
        <p:spPr bwMode="blackWhite">
          <a:xfrm>
            <a:off x="215900" y="2362200"/>
            <a:ext cx="493713" cy="493713"/>
          </a:xfrm>
          <a:prstGeom prst="ellipse">
            <a:avLst/>
          </a:prstGeom>
          <a:solidFill>
            <a:srgbClr val="CCCCFF"/>
          </a:solidFill>
          <a:ln w="28575">
            <a:solidFill>
              <a:schemeClr val="bg2"/>
            </a:solidFill>
            <a:round/>
            <a:headEnd/>
            <a:tailEnd/>
          </a:ln>
          <a:effectLst/>
        </p:spPr>
        <p:txBody>
          <a:bodyPr wrap="none" lIns="101600" tIns="50800" rIns="101600" bIns="50800" anchor="ctr"/>
          <a:lstStyle/>
          <a:p>
            <a:pPr defTabSz="1111250" eaLnBrk="0" hangingPunct="0">
              <a:spcBef>
                <a:spcPct val="0"/>
              </a:spcBef>
              <a:buClrTx/>
              <a:buFontTx/>
              <a:buNone/>
            </a:pPr>
            <a:r>
              <a:rPr lang="en-US" sz="2400">
                <a:solidFill>
                  <a:schemeClr val="bg2"/>
                </a:solidFill>
              </a:rPr>
              <a:t>1</a:t>
            </a:r>
          </a:p>
        </p:txBody>
      </p:sp>
      <p:sp>
        <p:nvSpPr>
          <p:cNvPr id="377871" name="Oval 15"/>
          <p:cNvSpPr>
            <a:spLocks noChangeArrowheads="1"/>
          </p:cNvSpPr>
          <p:nvPr/>
        </p:nvSpPr>
        <p:spPr bwMode="blackWhite">
          <a:xfrm>
            <a:off x="209550" y="4700588"/>
            <a:ext cx="504825" cy="503237"/>
          </a:xfrm>
          <a:prstGeom prst="ellipse">
            <a:avLst/>
          </a:prstGeom>
          <a:solidFill>
            <a:srgbClr val="CCCCFF"/>
          </a:solidFill>
          <a:ln w="28575">
            <a:solidFill>
              <a:schemeClr val="bg2"/>
            </a:solidFill>
            <a:round/>
            <a:headEnd/>
            <a:tailEnd/>
          </a:ln>
          <a:effectLst/>
        </p:spPr>
        <p:txBody>
          <a:bodyPr wrap="none" lIns="101600" tIns="50800" rIns="101600" bIns="50800" anchor="ctr"/>
          <a:lstStyle/>
          <a:p>
            <a:pPr defTabSz="1111250" eaLnBrk="0" hangingPunct="0">
              <a:spcBef>
                <a:spcPct val="0"/>
              </a:spcBef>
              <a:buClrTx/>
              <a:buFontTx/>
              <a:buNone/>
            </a:pPr>
            <a:r>
              <a:rPr lang="en-US" sz="2400">
                <a:solidFill>
                  <a:schemeClr val="bg2"/>
                </a:solidFill>
              </a:rPr>
              <a:t>2</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62" name="Rectangle 10"/>
          <p:cNvSpPr>
            <a:spLocks noChangeArrowheads="1"/>
          </p:cNvSpPr>
          <p:nvPr/>
        </p:nvSpPr>
        <p:spPr bwMode="blackGray">
          <a:xfrm>
            <a:off x="866775" y="3214688"/>
            <a:ext cx="7277100" cy="685800"/>
          </a:xfrm>
          <a:prstGeom prst="rect">
            <a:avLst/>
          </a:prstGeom>
          <a:solidFill>
            <a:schemeClr val="accent1"/>
          </a:solidFill>
          <a:ln w="28575">
            <a:solidFill>
              <a:srgbClr val="000000"/>
            </a:solidFill>
            <a:miter lim="800000"/>
            <a:headEnd/>
            <a:tailEnd/>
          </a:ln>
          <a:effectLst/>
        </p:spPr>
        <p:txBody>
          <a:bodyPr wrap="none" lIns="92075" tIns="46038" rIns="92075" bIns="46038" anchor="ctr"/>
          <a:lstStyle/>
          <a:p>
            <a:pPr algn="l" eaLnBrk="0" hangingPunct="0">
              <a:spcBef>
                <a:spcPct val="0"/>
              </a:spcBef>
              <a:buClrTx/>
              <a:buFontTx/>
              <a:buNone/>
              <a:tabLst>
                <a:tab pos="1200150" algn="l"/>
              </a:tabLst>
            </a:pPr>
            <a:r>
              <a:rPr lang="en-US">
                <a:solidFill>
                  <a:srgbClr val="000000"/>
                </a:solidFill>
                <a:latin typeface="Courier New" pitchFamily="49" charset="0"/>
              </a:rPr>
              <a:t>SELECT COUNT(DISTINCT department_id)</a:t>
            </a:r>
          </a:p>
          <a:p>
            <a:pPr algn="l" eaLnBrk="0" hangingPunct="0">
              <a:spcBef>
                <a:spcPct val="0"/>
              </a:spcBef>
              <a:buClrTx/>
              <a:buFontTx/>
              <a:buNone/>
              <a:tabLst>
                <a:tab pos="1200150" algn="l"/>
              </a:tabLst>
            </a:pPr>
            <a:r>
              <a:rPr lang="en-US">
                <a:solidFill>
                  <a:srgbClr val="000000"/>
                </a:solidFill>
                <a:latin typeface="Courier New" pitchFamily="49" charset="0"/>
              </a:rPr>
              <a:t>FROM   employees;</a:t>
            </a:r>
          </a:p>
        </p:txBody>
      </p:sp>
      <p:sp>
        <p:nvSpPr>
          <p:cNvPr id="381960" name="Rectangle 8"/>
          <p:cNvSpPr>
            <a:spLocks noGrp="1" noChangeArrowheads="1"/>
          </p:cNvSpPr>
          <p:nvPr>
            <p:ph type="title"/>
          </p:nvPr>
        </p:nvSpPr>
        <p:spPr/>
        <p:txBody>
          <a:bodyPr/>
          <a:lstStyle/>
          <a:p>
            <a:r>
              <a:rPr lang="en-US"/>
              <a:t>Using the </a:t>
            </a:r>
            <a:r>
              <a:rPr lang="en-US">
                <a:latin typeface="Courier New" pitchFamily="49" charset="0"/>
              </a:rPr>
              <a:t>DISTINCT</a:t>
            </a:r>
            <a:r>
              <a:rPr lang="en-US"/>
              <a:t> Keyword</a:t>
            </a:r>
          </a:p>
        </p:txBody>
      </p:sp>
      <p:sp>
        <p:nvSpPr>
          <p:cNvPr id="381961" name="Rectangle 9"/>
          <p:cNvSpPr>
            <a:spLocks noGrp="1" noChangeArrowheads="1"/>
          </p:cNvSpPr>
          <p:nvPr>
            <p:ph type="body" idx="1"/>
          </p:nvPr>
        </p:nvSpPr>
        <p:spPr>
          <a:xfrm>
            <a:off x="863600" y="1816100"/>
            <a:ext cx="7366000" cy="1365250"/>
          </a:xfrm>
        </p:spPr>
        <p:txBody>
          <a:bodyPr/>
          <a:lstStyle/>
          <a:p>
            <a:pPr lvl="1">
              <a:spcBef>
                <a:spcPct val="0"/>
              </a:spcBef>
            </a:pPr>
            <a:r>
              <a:rPr lang="en-US">
                <a:latin typeface="Courier New" pitchFamily="49" charset="0"/>
              </a:rPr>
              <a:t>COUNT(DISTINCT expr)</a:t>
            </a:r>
            <a:r>
              <a:rPr lang="en-US"/>
              <a:t> returns the number of distinct non-null values of the </a:t>
            </a:r>
            <a:r>
              <a:rPr lang="en-US" i="1">
                <a:latin typeface="Courier New" pitchFamily="49" charset="0"/>
              </a:rPr>
              <a:t>expr</a:t>
            </a:r>
            <a:r>
              <a:rPr lang="en-US"/>
              <a:t>.</a:t>
            </a:r>
          </a:p>
          <a:p>
            <a:pPr lvl="1">
              <a:spcBef>
                <a:spcPct val="0"/>
              </a:spcBef>
            </a:pPr>
            <a:r>
              <a:rPr lang="en-US"/>
              <a:t>To display the number of distinct department values in the </a:t>
            </a:r>
            <a:r>
              <a:rPr lang="en-US">
                <a:latin typeface="Courier New" pitchFamily="49" charset="0"/>
              </a:rPr>
              <a:t>EMPLOYEES</a:t>
            </a:r>
            <a:r>
              <a:rPr lang="en-US"/>
              <a:t> table:</a:t>
            </a:r>
          </a:p>
        </p:txBody>
      </p:sp>
      <p:pic>
        <p:nvPicPr>
          <p:cNvPr id="381958" name="Picture 6"/>
          <p:cNvPicPr>
            <a:picLocks noChangeAspect="1" noChangeArrowheads="1"/>
          </p:cNvPicPr>
          <p:nvPr/>
        </p:nvPicPr>
        <p:blipFill>
          <a:blip r:embed="rId3" cstate="print"/>
          <a:srcRect/>
          <a:stretch>
            <a:fillRect/>
          </a:stretch>
        </p:blipFill>
        <p:spPr bwMode="gray">
          <a:xfrm>
            <a:off x="885825" y="4052888"/>
            <a:ext cx="7258050" cy="533400"/>
          </a:xfrm>
          <a:prstGeom prst="rect">
            <a:avLst/>
          </a:prstGeom>
          <a:noFill/>
          <a:ln w="25400">
            <a:noFill/>
            <a:miter lim="800000"/>
            <a:headEnd type="none" w="sm" len="sm"/>
            <a:tailEnd type="none" w="sm" len="sm"/>
          </a:ln>
          <a:effectLst/>
        </p:spPr>
      </p:pic>
      <p:sp>
        <p:nvSpPr>
          <p:cNvPr id="381959" name="Rectangle 7"/>
          <p:cNvSpPr>
            <a:spLocks noChangeArrowheads="1"/>
          </p:cNvSpPr>
          <p:nvPr/>
        </p:nvSpPr>
        <p:spPr bwMode="auto">
          <a:xfrm>
            <a:off x="1862138" y="3275013"/>
            <a:ext cx="4060825" cy="280987"/>
          </a:xfrm>
          <a:prstGeom prst="rect">
            <a:avLst/>
          </a:prstGeom>
          <a:noFill/>
          <a:ln w="25400">
            <a:solidFill>
              <a:schemeClr val="hlink"/>
            </a:solid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U5_2">
  <a:themeElements>
    <a:clrScheme name="">
      <a:dk1>
        <a:srgbClr val="000000"/>
      </a:dk1>
      <a:lt1>
        <a:srgbClr val="FFFFFF"/>
      </a:lt1>
      <a:dk2>
        <a:srgbClr val="000000"/>
      </a:dk2>
      <a:lt2>
        <a:srgbClr val="000000"/>
      </a:lt2>
      <a:accent1>
        <a:srgbClr val="CCCCCC"/>
      </a:accent1>
      <a:accent2>
        <a:srgbClr val="FF0000"/>
      </a:accent2>
      <a:accent3>
        <a:srgbClr val="FFFFFF"/>
      </a:accent3>
      <a:accent4>
        <a:srgbClr val="000000"/>
      </a:accent4>
      <a:accent5>
        <a:srgbClr val="E2E2E2"/>
      </a:accent5>
      <a:accent6>
        <a:srgbClr val="E70000"/>
      </a:accent6>
      <a:hlink>
        <a:srgbClr val="FF0000"/>
      </a:hlink>
      <a:folHlink>
        <a:srgbClr val="999999"/>
      </a:folHlink>
    </a:clrScheme>
    <a:fontScheme name="OU5_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8575"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ctr" defTabSz="228600" rtl="0" eaLnBrk="1" fontAlgn="base" latinLnBrk="0" hangingPunct="1">
          <a:lnSpc>
            <a:spcPct val="100000"/>
          </a:lnSpc>
          <a:spcBef>
            <a:spcPct val="20000"/>
          </a:spcBef>
          <a:spcAft>
            <a:spcPct val="0"/>
          </a:spcAft>
          <a:buClr>
            <a:srgbClr val="FF0000"/>
          </a:buClr>
          <a:buSzTx/>
          <a:buFont typeface="Arial" charset="0"/>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U5_2 1">
    <a:dk1>
      <a:srgbClr val="000000"/>
    </a:dk1>
    <a:lt1>
      <a:srgbClr val="FFFFFF"/>
    </a:lt1>
    <a:dk2>
      <a:srgbClr val="000000"/>
    </a:dk2>
    <a:lt2>
      <a:srgbClr val="000000"/>
    </a:lt2>
    <a:accent1>
      <a:srgbClr val="CCCCCC"/>
    </a:accent1>
    <a:accent2>
      <a:srgbClr val="FF3300"/>
    </a:accent2>
    <a:accent3>
      <a:srgbClr val="FFFFFF"/>
    </a:accent3>
    <a:accent4>
      <a:srgbClr val="000000"/>
    </a:accent4>
    <a:accent5>
      <a:srgbClr val="E2E2E2"/>
    </a:accent5>
    <a:accent6>
      <a:srgbClr val="E72D00"/>
    </a:accent6>
    <a:hlink>
      <a:srgbClr val="FF3300"/>
    </a:hlink>
    <a:folHlink>
      <a:srgbClr val="999999"/>
    </a:folHlink>
  </a:clrScheme>
</a:themeOverride>
</file>

<file path=docProps/app.xml><?xml version="1.0" encoding="utf-8"?>
<Properties xmlns="http://schemas.openxmlformats.org/officeDocument/2006/extended-properties" xmlns:vt="http://schemas.openxmlformats.org/officeDocument/2006/docPropsVTypes">
  <Template>E:\TURTLE\OU5_Template\OU5_2\OU5_2.ppt</Template>
  <TotalTime>3451</TotalTime>
  <Words>2744</Words>
  <Application>Microsoft Office PowerPoint</Application>
  <PresentationFormat>On-screen Show (4:3)</PresentationFormat>
  <Paragraphs>389</Paragraphs>
  <Slides>28</Slides>
  <Notes>28</Notes>
  <HiddenSlides>3</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4" baseType="lpstr">
      <vt:lpstr>Times New Roman</vt:lpstr>
      <vt:lpstr>Arial</vt:lpstr>
      <vt:lpstr>Courier New</vt:lpstr>
      <vt:lpstr>Times</vt:lpstr>
      <vt:lpstr>OU5_2</vt:lpstr>
      <vt:lpstr>Microsoft Word Document</vt:lpstr>
      <vt:lpstr>Reporting Aggregated Data Using the Group Functions </vt:lpstr>
      <vt:lpstr>Objectives</vt:lpstr>
      <vt:lpstr>What Are Group Functions?</vt:lpstr>
      <vt:lpstr>Types of Group Functions</vt:lpstr>
      <vt:lpstr>Group Functions: Syntax</vt:lpstr>
      <vt:lpstr>Using the AVG and SUM Functions</vt:lpstr>
      <vt:lpstr>Using the MIN and MAX Functions</vt:lpstr>
      <vt:lpstr>Using the COUNT Function</vt:lpstr>
      <vt:lpstr>Using the DISTINCT Keyword</vt:lpstr>
      <vt:lpstr>Group Functions and Null Values</vt:lpstr>
      <vt:lpstr>Creating Groups of Data </vt:lpstr>
      <vt:lpstr>Creating Groups of Data:  GROUP BY Clause Syntax</vt:lpstr>
      <vt:lpstr>Using the GROUP BY Clause </vt:lpstr>
      <vt:lpstr>Using the GROUP BY Clause </vt:lpstr>
      <vt:lpstr>Grouping by More Than One Column</vt:lpstr>
      <vt:lpstr>Using the GROUP BY Clause  on Multiple Columns</vt:lpstr>
      <vt:lpstr>Illegal Queries  Using Group Functions</vt:lpstr>
      <vt:lpstr>Illegal Queries  Using Group Functions</vt:lpstr>
      <vt:lpstr>Restricting Group Results</vt:lpstr>
      <vt:lpstr>Restricting Group Results  with the HAVING Clause</vt:lpstr>
      <vt:lpstr>Using the HAVING Clause</vt:lpstr>
      <vt:lpstr>Using the HAVING Clause</vt:lpstr>
      <vt:lpstr>Nesting Group Functions</vt:lpstr>
      <vt:lpstr>Summary</vt:lpstr>
      <vt:lpstr>Practice 4: Overview</vt:lpstr>
      <vt:lpstr>Slide 26</vt:lpstr>
      <vt:lpstr>Slide 27</vt:lpstr>
      <vt:lpstr>Slide 28</vt:lpstr>
    </vt:vector>
  </TitlesOfParts>
  <Company>Oracle Corp.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Oracle</dc:creator>
  <cp:lastModifiedBy>Abhijit Padte</cp:lastModifiedBy>
  <cp:revision>453</cp:revision>
  <cp:lastPrinted>2002-03-28T23:57:22Z</cp:lastPrinted>
  <dcterms:created xsi:type="dcterms:W3CDTF">2001-07-03T17:11:09Z</dcterms:created>
  <dcterms:modified xsi:type="dcterms:W3CDTF">2009-09-24T18:48:21Z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ome_page">
    <vt:lpwstr>http://ap337sun.us.oracle.com/powerpoint</vt:lpwstr>
  </property>
  <property fmtid="{D5CDD505-2E9C-101B-9397-08002B2CF9AE}" pid="3" name="Version">
    <vt:lpwstr>1.00</vt:lpwstr>
  </property>
  <property fmtid="{D5CDD505-2E9C-101B-9397-08002B2CF9AE}" pid="4" name="Build_version">
    <vt:lpwstr> 111</vt:lpwstr>
  </property>
  <property fmtid="{D5CDD505-2E9C-101B-9397-08002B2CF9AE}" pid="5" name="Build_Date">
    <vt:filetime>2001-07-03T07:00:00Z</vt:filetime>
  </property>
  <property fmtid="{D5CDD505-2E9C-101B-9397-08002B2CF9AE}" pid="6" name="Build_Time">
    <vt:lpwstr>10:11:09 AM</vt:lpwstr>
  </property>
  <property fmtid="{D5CDD505-2E9C-101B-9397-08002B2CF9AE}" pid="7" name="Install_dir">
    <vt:lpwstr/>
  </property>
</Properties>
</file>